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0"/>
  </p:notesMasterIdLst>
  <p:sldIdLst>
    <p:sldId id="257" r:id="rId2"/>
    <p:sldId id="401" r:id="rId3"/>
    <p:sldId id="314" r:id="rId4"/>
    <p:sldId id="408" r:id="rId5"/>
    <p:sldId id="409" r:id="rId6"/>
    <p:sldId id="321" r:id="rId7"/>
    <p:sldId id="356" r:id="rId8"/>
    <p:sldId id="371" r:id="rId9"/>
    <p:sldId id="355" r:id="rId10"/>
    <p:sldId id="358" r:id="rId11"/>
    <p:sldId id="372" r:id="rId12"/>
    <p:sldId id="411" r:id="rId13"/>
    <p:sldId id="410" r:id="rId14"/>
    <p:sldId id="391" r:id="rId15"/>
    <p:sldId id="373" r:id="rId16"/>
    <p:sldId id="374" r:id="rId17"/>
    <p:sldId id="376" r:id="rId18"/>
    <p:sldId id="331" r:id="rId19"/>
    <p:sldId id="386" r:id="rId20"/>
    <p:sldId id="398" r:id="rId21"/>
    <p:sldId id="344" r:id="rId22"/>
    <p:sldId id="413" r:id="rId23"/>
    <p:sldId id="377" r:id="rId24"/>
    <p:sldId id="357" r:id="rId25"/>
    <p:sldId id="416" r:id="rId26"/>
    <p:sldId id="414" r:id="rId27"/>
    <p:sldId id="412" r:id="rId28"/>
    <p:sldId id="41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32" y="156"/>
      </p:cViewPr>
      <p:guideLst/>
    </p:cSldViewPr>
  </p:slideViewPr>
  <p:notesTextViewPr>
    <p:cViewPr>
      <p:scale>
        <a:sx n="3" d="2"/>
        <a:sy n="3" d="2"/>
      </p:scale>
      <p:origin x="0" y="0"/>
    </p:cViewPr>
  </p:notesTextViewPr>
  <p:sorterViewPr>
    <p:cViewPr>
      <p:scale>
        <a:sx n="100" d="100"/>
        <a:sy n="100" d="100"/>
      </p:scale>
      <p:origin x="0" y="-4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3DA0-48A0-4C2D-B847-801796C20F1D}" type="datetimeFigureOut">
              <a:rPr lang="en-US" smtClean="0"/>
              <a:t>4/13/2022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E90F13-7C68-4F99-BF32-18F8C2245308}" type="slidenum">
              <a:rPr lang="en-US" smtClean="0"/>
              <a:t>‹#›</a:t>
            </a:fld>
            <a:endParaRPr lang="en-US"/>
          </a:p>
        </p:txBody>
      </p:sp>
    </p:spTree>
    <p:extLst>
      <p:ext uri="{BB962C8B-B14F-4D97-AF65-F5344CB8AC3E}">
        <p14:creationId xmlns:p14="http://schemas.microsoft.com/office/powerpoint/2010/main" val="114087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12020 CRS </a:t>
            </a:r>
            <a:r>
              <a:rPr lang="en-US" dirty="0" err="1" smtClean="0"/>
              <a:t>BiOp</a:t>
            </a:r>
            <a:r>
              <a:rPr lang="en-US" dirty="0" smtClean="0"/>
              <a:t>, Page 223,  Section 2.2.3.1.12) Population abundance for four consecutive years used to estimate the probability of a population reaching a level which may be too small to effectively reproduce due to difficulty finding one another, risk from demographic </a:t>
            </a:r>
            <a:r>
              <a:rPr lang="en-US" dirty="0" err="1" smtClean="0"/>
              <a:t>stochasticity</a:t>
            </a:r>
            <a:r>
              <a:rPr lang="en-US" dirty="0" smtClean="0"/>
              <a:t>, genetic processes, and environmental variability. Value is greater than 1; 50 applied.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3E90F13-7C68-4F99-BF32-18F8C2245308}" type="slidenum">
              <a:rPr lang="en-US" smtClean="0"/>
              <a:t>4</a:t>
            </a:fld>
            <a:endParaRPr lang="en-US"/>
          </a:p>
        </p:txBody>
      </p:sp>
    </p:spTree>
    <p:extLst>
      <p:ext uri="{BB962C8B-B14F-4D97-AF65-F5344CB8AC3E}">
        <p14:creationId xmlns:p14="http://schemas.microsoft.com/office/powerpoint/2010/main" val="214741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CBP goal for Lower Granite NOR</a:t>
            </a:r>
            <a:r>
              <a:rPr lang="en-US" baseline="0" dirty="0" smtClean="0"/>
              <a:t> escapement is 235,000 (includes blocked areas). </a:t>
            </a:r>
            <a:r>
              <a:rPr lang="en-US" dirty="0" smtClean="0"/>
              <a:t>Actual</a:t>
            </a:r>
            <a:r>
              <a:rPr lang="en-US" baseline="0" dirty="0" smtClean="0"/>
              <a:t> CBP NOR abundance goal at Lower Granite adjusted for extant populations upstream of LGR is 179,000.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E90F13-7C68-4F99-BF32-18F8C2245308}" type="slidenum">
              <a:rPr lang="en-US" smtClean="0"/>
              <a:t>5</a:t>
            </a:fld>
            <a:endParaRPr lang="en-US"/>
          </a:p>
        </p:txBody>
      </p:sp>
    </p:spTree>
    <p:extLst>
      <p:ext uri="{BB962C8B-B14F-4D97-AF65-F5344CB8AC3E}">
        <p14:creationId xmlns:p14="http://schemas.microsoft.com/office/powerpoint/2010/main" val="85613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additional populations</a:t>
            </a:r>
            <a:r>
              <a:rPr lang="en-US" baseline="0" dirty="0" smtClean="0"/>
              <a:t> dropped below 50 NOR </a:t>
            </a:r>
            <a:r>
              <a:rPr lang="en-US" baseline="0" dirty="0" err="1" smtClean="0"/>
              <a:t>spawnners</a:t>
            </a:r>
            <a:r>
              <a:rPr lang="en-US" baseline="0" dirty="0" smtClean="0"/>
              <a:t> in at least one year since 2017. 19/31 </a:t>
            </a:r>
            <a:endParaRPr lang="en-US" dirty="0"/>
          </a:p>
        </p:txBody>
      </p:sp>
      <p:sp>
        <p:nvSpPr>
          <p:cNvPr id="4" name="Slide Number Placeholder 3"/>
          <p:cNvSpPr>
            <a:spLocks noGrp="1"/>
          </p:cNvSpPr>
          <p:nvPr>
            <p:ph type="sldNum" sz="quarter" idx="10"/>
          </p:nvPr>
        </p:nvSpPr>
        <p:spPr/>
        <p:txBody>
          <a:bodyPr/>
          <a:lstStyle/>
          <a:p>
            <a:fld id="{33E90F13-7C68-4F99-BF32-18F8C2245308}" type="slidenum">
              <a:rPr lang="en-US" smtClean="0"/>
              <a:t>8</a:t>
            </a:fld>
            <a:endParaRPr lang="en-US"/>
          </a:p>
        </p:txBody>
      </p:sp>
    </p:spTree>
    <p:extLst>
      <p:ext uri="{BB962C8B-B14F-4D97-AF65-F5344CB8AC3E}">
        <p14:creationId xmlns:p14="http://schemas.microsoft.com/office/powerpoint/2010/main" val="28277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12020 CRS </a:t>
            </a:r>
            <a:r>
              <a:rPr lang="en-US" dirty="0" err="1" smtClean="0"/>
              <a:t>BiOp</a:t>
            </a:r>
            <a:r>
              <a:rPr lang="en-US" dirty="0" smtClean="0"/>
              <a:t>, Page 223,  Section 2.2.3.1.12) Population abundance for four consecutive years used to estimate the probability of a population reaching a level which may be too small to effectively reproduce due to difficulty finding one another, risk from demographic </a:t>
            </a:r>
            <a:r>
              <a:rPr lang="en-US" dirty="0" err="1" smtClean="0"/>
              <a:t>stochasticity</a:t>
            </a:r>
            <a:r>
              <a:rPr lang="en-US" dirty="0" smtClean="0"/>
              <a:t>, genetic processes, and environmental variability. Value is greater than 1; 50 applied.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3E90F13-7C68-4F99-BF32-18F8C2245308}" type="slidenum">
              <a:rPr lang="en-US" smtClean="0"/>
              <a:t>12</a:t>
            </a:fld>
            <a:endParaRPr lang="en-US"/>
          </a:p>
        </p:txBody>
      </p:sp>
    </p:spTree>
    <p:extLst>
      <p:ext uri="{BB962C8B-B14F-4D97-AF65-F5344CB8AC3E}">
        <p14:creationId xmlns:p14="http://schemas.microsoft.com/office/powerpoint/2010/main" val="87206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55997-6918-4B4F-A281-F3FED72AF37F}"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130830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41FA6-D822-4CE8-89A6-5BD59D67C647}"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426278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570D2-03BB-416D-9B71-BE8F65235326}"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103880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3D8C8-8757-4B31-93BC-B3B446B3D371}"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182964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19C13-4DE0-4157-AA56-EE4024DA5138}"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5599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B6483-4164-4060-A50C-6FA08FF0261E}"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63026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F2547-4166-4ECA-AEAD-D809EADDAA71}" type="datetime1">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90647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1A1FF-516B-4AA0-9C25-03C76C1FE56D}" type="datetime1">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206987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91E82-FA7A-4323-B63F-970CA41E9ABC}" type="datetime1">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369588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02FDA-23C0-48BB-B7F4-FF679BF25A4E}"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12239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F2590-D8DE-444F-89E7-857757DE9FBD}"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A92E-B4D0-4D1C-984C-E6977CF45AC2}" type="slidenum">
              <a:rPr lang="en-US" smtClean="0"/>
              <a:t>‹#›</a:t>
            </a:fld>
            <a:endParaRPr lang="en-US"/>
          </a:p>
        </p:txBody>
      </p:sp>
    </p:spTree>
    <p:extLst>
      <p:ext uri="{BB962C8B-B14F-4D97-AF65-F5344CB8AC3E}">
        <p14:creationId xmlns:p14="http://schemas.microsoft.com/office/powerpoint/2010/main" val="95925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B8DBB-CA81-47E0-A20E-802A4C6B066D}" type="datetime1">
              <a:rPr lang="en-US" smtClean="0"/>
              <a:t>4/13/2022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EA92E-B4D0-4D1C-984C-E6977CF45AC2}" type="slidenum">
              <a:rPr lang="en-US" smtClean="0"/>
              <a:t>‹#›</a:t>
            </a:fld>
            <a:endParaRPr lang="en-US"/>
          </a:p>
        </p:txBody>
      </p:sp>
    </p:spTree>
    <p:extLst>
      <p:ext uri="{BB962C8B-B14F-4D97-AF65-F5344CB8AC3E}">
        <p14:creationId xmlns:p14="http://schemas.microsoft.com/office/powerpoint/2010/main" val="47105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fif"/><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nwcouncil.app.box.com/s/h0iyex0w1oo9m98fv4hojmzv0qogibpi"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jfif"/><Relationship Id="rId10" Type="http://schemas.openxmlformats.org/officeDocument/2006/relationships/image" Target="../media/image2.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933734" y="115304"/>
            <a:ext cx="11293570" cy="1325563"/>
          </a:xfrm>
        </p:spPr>
        <p:txBody>
          <a:bodyPr>
            <a:normAutofit/>
          </a:bodyPr>
          <a:lstStyle/>
          <a:p>
            <a:pPr algn="ctr"/>
            <a:r>
              <a:rPr lang="en-US" sz="3800" b="1" dirty="0">
                <a:solidFill>
                  <a:schemeClr val="bg1"/>
                </a:solidFill>
                <a:latin typeface="Times New Roman" panose="02020603050405020304" pitchFamily="18" charset="0"/>
                <a:cs typeface="Times New Roman" panose="02020603050405020304" pitchFamily="18" charset="0"/>
              </a:rPr>
              <a:t>Snake Basin Chinook and Steelhead </a:t>
            </a:r>
            <a:r>
              <a:rPr lang="en-US" sz="3800" b="1" dirty="0" smtClean="0">
                <a:solidFill>
                  <a:schemeClr val="bg1"/>
                </a:solidFill>
                <a:latin typeface="Times New Roman" panose="02020603050405020304" pitchFamily="18" charset="0"/>
                <a:cs typeface="Times New Roman" panose="02020603050405020304" pitchFamily="18" charset="0"/>
              </a:rPr>
              <a:t/>
            </a:r>
            <a:br>
              <a:rPr lang="en-US" sz="3800" b="1" dirty="0" smtClean="0">
                <a:solidFill>
                  <a:schemeClr val="bg1"/>
                </a:solidFill>
                <a:latin typeface="Times New Roman" panose="02020603050405020304" pitchFamily="18" charset="0"/>
                <a:cs typeface="Times New Roman" panose="02020603050405020304" pitchFamily="18" charset="0"/>
              </a:rPr>
            </a:br>
            <a:r>
              <a:rPr lang="en-US" sz="3800" b="1" dirty="0" smtClean="0">
                <a:solidFill>
                  <a:schemeClr val="bg1"/>
                </a:solidFill>
                <a:latin typeface="Times New Roman" panose="02020603050405020304" pitchFamily="18" charset="0"/>
                <a:cs typeface="Times New Roman" panose="02020603050405020304" pitchFamily="18" charset="0"/>
              </a:rPr>
              <a:t>Quasi-Extinction </a:t>
            </a:r>
            <a:r>
              <a:rPr lang="en-US" sz="3800" b="1" dirty="0">
                <a:solidFill>
                  <a:schemeClr val="bg1"/>
                </a:solidFill>
                <a:latin typeface="Times New Roman" panose="02020603050405020304" pitchFamily="18" charset="0"/>
                <a:cs typeface="Times New Roman" panose="02020603050405020304" pitchFamily="18" charset="0"/>
              </a:rPr>
              <a:t>Threshold Alarm and Call to Action</a:t>
            </a:r>
            <a:endParaRPr lang="en-US" sz="38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056EA92E-B4D0-4D1C-984C-E6977CF45AC2}" type="slidenum">
              <a:rPr lang="en-US" smtClean="0"/>
              <a:t>1</a:t>
            </a:fld>
            <a:endParaRPr lang="en-US"/>
          </a:p>
        </p:txBody>
      </p:sp>
      <p:sp>
        <p:nvSpPr>
          <p:cNvPr id="5" name="Content Placeholder 2"/>
          <p:cNvSpPr txBox="1">
            <a:spLocks/>
          </p:cNvSpPr>
          <p:nvPr/>
        </p:nvSpPr>
        <p:spPr bwMode="auto">
          <a:xfrm>
            <a:off x="933734" y="5360160"/>
            <a:ext cx="10996799" cy="1361315"/>
          </a:xfrm>
          <a:prstGeom prst="rect">
            <a:avLst/>
          </a:prstGeom>
          <a:solidFill>
            <a:schemeClr val="bg1"/>
          </a:solidFill>
          <a:ln w="47625">
            <a:solidFill>
              <a:schemeClr val="tx1"/>
            </a:solid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endParaRPr lang="en-US" sz="2600" i="1" kern="0" dirty="0" smtClean="0"/>
          </a:p>
          <a:p>
            <a:r>
              <a:rPr lang="en-US" sz="2600" i="1" kern="0" dirty="0" smtClean="0"/>
              <a:t>“We are the circle. That’s what life is all about. We take care of one another. So when we have someone in trouble, that’s when the rest of us have to step in.”</a:t>
            </a:r>
          </a:p>
          <a:p>
            <a:r>
              <a:rPr lang="en-US" sz="2600" kern="0" dirty="0" smtClean="0"/>
              <a:t>—Elmer Crow, Nez Perce</a:t>
            </a:r>
          </a:p>
          <a:p>
            <a:endParaRPr lang="en-US" kern="0" dirty="0" smtClean="0"/>
          </a:p>
          <a:p>
            <a:endParaRPr lang="en-US" kern="0" dirty="0"/>
          </a:p>
        </p:txBody>
      </p:sp>
      <p:sp>
        <p:nvSpPr>
          <p:cNvPr id="10" name="TextBox 9"/>
          <p:cNvSpPr txBox="1"/>
          <p:nvPr/>
        </p:nvSpPr>
        <p:spPr>
          <a:xfrm>
            <a:off x="6545656" y="1695157"/>
            <a:ext cx="5545855" cy="369331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FFFF00"/>
                </a:solidFill>
                <a:latin typeface="Times New Roman" panose="02020603050405020304" pitchFamily="18" charset="0"/>
                <a:cs typeface="Times New Roman" panose="02020603050405020304" pitchFamily="18" charset="0"/>
              </a:rPr>
              <a:t>42% of the Snake </a:t>
            </a:r>
            <a:r>
              <a:rPr lang="en-US" sz="2400" b="1" dirty="0">
                <a:solidFill>
                  <a:srgbClr val="FFFF00"/>
                </a:solidFill>
                <a:latin typeface="Times New Roman" panose="02020603050405020304" pitchFamily="18" charset="0"/>
                <a:cs typeface="Times New Roman" panose="02020603050405020304" pitchFamily="18" charset="0"/>
              </a:rPr>
              <a:t>Basin </a:t>
            </a:r>
            <a:r>
              <a:rPr lang="en-US" sz="2400" b="1" dirty="0" smtClean="0">
                <a:solidFill>
                  <a:srgbClr val="FFFF00"/>
                </a:solidFill>
                <a:latin typeface="Times New Roman" panose="02020603050405020304" pitchFamily="18" charset="0"/>
                <a:cs typeface="Times New Roman" panose="02020603050405020304" pitchFamily="18" charset="0"/>
              </a:rPr>
              <a:t>spring/summer </a:t>
            </a:r>
            <a:r>
              <a:rPr lang="en-US" sz="2400" b="1" dirty="0">
                <a:solidFill>
                  <a:srgbClr val="FFFF00"/>
                </a:solidFill>
                <a:latin typeface="Times New Roman" panose="02020603050405020304" pitchFamily="18" charset="0"/>
                <a:cs typeface="Times New Roman" panose="02020603050405020304" pitchFamily="18" charset="0"/>
              </a:rPr>
              <a:t>Chinook </a:t>
            </a:r>
            <a:r>
              <a:rPr lang="en-US" sz="2400" b="1" dirty="0" smtClean="0">
                <a:solidFill>
                  <a:srgbClr val="FFFF00"/>
                </a:solidFill>
                <a:latin typeface="Times New Roman" panose="02020603050405020304" pitchFamily="18" charset="0"/>
                <a:cs typeface="Times New Roman" panose="02020603050405020304" pitchFamily="18" charset="0"/>
              </a:rPr>
              <a:t>populations have natural origin spawner </a:t>
            </a:r>
            <a:r>
              <a:rPr lang="en-US" sz="2400" b="1" dirty="0">
                <a:solidFill>
                  <a:srgbClr val="FFFF00"/>
                </a:solidFill>
                <a:latin typeface="Times New Roman" panose="02020603050405020304" pitchFamily="18" charset="0"/>
                <a:cs typeface="Times New Roman" panose="02020603050405020304" pitchFamily="18" charset="0"/>
              </a:rPr>
              <a:t>abundance </a:t>
            </a:r>
            <a:r>
              <a:rPr lang="en-US" sz="2400" b="1" dirty="0" smtClean="0">
                <a:solidFill>
                  <a:srgbClr val="FFFF00"/>
                </a:solidFill>
                <a:latin typeface="Times New Roman" panose="02020603050405020304" pitchFamily="18" charset="0"/>
                <a:cs typeface="Times New Roman" panose="02020603050405020304" pitchFamily="18" charset="0"/>
              </a:rPr>
              <a:t>currently </a:t>
            </a:r>
            <a:r>
              <a:rPr lang="en-US" sz="2400" b="1" dirty="0">
                <a:solidFill>
                  <a:srgbClr val="FFFF00"/>
                </a:solidFill>
                <a:latin typeface="Times New Roman" panose="02020603050405020304" pitchFamily="18" charset="0"/>
                <a:cs typeface="Times New Roman" panose="02020603050405020304" pitchFamily="18" charset="0"/>
              </a:rPr>
              <a:t>at or below QET (</a:t>
            </a:r>
            <a:r>
              <a:rPr lang="en-US" sz="2400" b="1" dirty="0" smtClean="0">
                <a:solidFill>
                  <a:srgbClr val="FFFF00"/>
                </a:solidFill>
                <a:latin typeface="Times New Roman" panose="02020603050405020304" pitchFamily="18" charset="0"/>
                <a:cs typeface="Times New Roman" panose="02020603050405020304" pitchFamily="18" charset="0"/>
              </a:rPr>
              <a:t>50) </a:t>
            </a:r>
          </a:p>
          <a:p>
            <a:pPr marL="342900" indent="-342900" algn="ctr">
              <a:buFont typeface="Arial" panose="020B0604020202020204" pitchFamily="34" charset="0"/>
              <a:buChar char="•"/>
            </a:pPr>
            <a:endParaRPr lang="en-US" sz="2400" b="1" dirty="0" smtClean="0">
              <a:solidFill>
                <a:srgbClr val="FFFF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FFFF00"/>
                </a:solidFill>
                <a:latin typeface="Times New Roman" panose="02020603050405020304" pitchFamily="18" charset="0"/>
                <a:cs typeface="Times New Roman" panose="02020603050405020304" pitchFamily="18" charset="0"/>
              </a:rPr>
              <a:t>77% of the </a:t>
            </a:r>
            <a:r>
              <a:rPr lang="en-US" sz="2400" b="1" dirty="0">
                <a:solidFill>
                  <a:srgbClr val="FFFF00"/>
                </a:solidFill>
                <a:latin typeface="Times New Roman" panose="02020603050405020304" pitchFamily="18" charset="0"/>
                <a:cs typeface="Times New Roman" panose="02020603050405020304" pitchFamily="18" charset="0"/>
              </a:rPr>
              <a:t>populations predicted </a:t>
            </a:r>
            <a:r>
              <a:rPr lang="en-US" sz="2400" b="1" dirty="0" smtClean="0">
                <a:solidFill>
                  <a:srgbClr val="FFFF00"/>
                </a:solidFill>
                <a:latin typeface="Times New Roman" panose="02020603050405020304" pitchFamily="18" charset="0"/>
                <a:cs typeface="Times New Roman" panose="02020603050405020304" pitchFamily="18" charset="0"/>
              </a:rPr>
              <a:t>to drop below critical level of 50 </a:t>
            </a:r>
            <a:r>
              <a:rPr lang="en-US" sz="2400" b="1" dirty="0" err="1" smtClean="0">
                <a:solidFill>
                  <a:srgbClr val="FFFF00"/>
                </a:solidFill>
                <a:latin typeface="Times New Roman" panose="02020603050405020304" pitchFamily="18" charset="0"/>
                <a:cs typeface="Times New Roman" panose="02020603050405020304" pitchFamily="18" charset="0"/>
              </a:rPr>
              <a:t>spawners</a:t>
            </a:r>
            <a:r>
              <a:rPr lang="en-US" sz="2400" b="1" dirty="0" smtClean="0">
                <a:solidFill>
                  <a:srgbClr val="FFFF00"/>
                </a:solidFill>
                <a:latin typeface="Times New Roman" panose="02020603050405020304" pitchFamily="18" charset="0"/>
                <a:cs typeface="Times New Roman" panose="02020603050405020304" pitchFamily="18" charset="0"/>
              </a:rPr>
              <a:t> by 2025</a:t>
            </a:r>
            <a:endParaRPr lang="en-US" sz="2400" b="1" dirty="0">
              <a:solidFill>
                <a:srgbClr val="FFFF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734" y="1695158"/>
            <a:ext cx="5457139" cy="3410712"/>
          </a:xfrm>
          <a:prstGeom prst="rect">
            <a:avLst/>
          </a:prstGeom>
        </p:spPr>
      </p:pic>
      <p:sp>
        <p:nvSpPr>
          <p:cNvPr id="8" name="TextBox 7"/>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9"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11"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323428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Abundance Declining 19% Each Year</a:t>
            </a:r>
          </a:p>
          <a:p>
            <a:pPr algn="ctr"/>
            <a:r>
              <a:rPr lang="en-US" sz="2400" b="1" dirty="0" smtClean="0">
                <a:latin typeface="Times New Roman" panose="02020603050405020304" pitchFamily="18" charset="0"/>
                <a:cs typeface="Times New Roman" panose="02020603050405020304" pitchFamily="18" charset="0"/>
              </a:rPr>
              <a:t>Spring/summer Chinook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23" y="1256688"/>
            <a:ext cx="8778240" cy="5486400"/>
          </a:xfrm>
          <a:prstGeom prst="rect">
            <a:avLst/>
          </a:prstGeom>
        </p:spPr>
      </p:pic>
      <p:sp>
        <p:nvSpPr>
          <p:cNvPr id="5" name="Slide Number Placeholder 10"/>
          <p:cNvSpPr>
            <a:spLocks noGrp="1"/>
          </p:cNvSpPr>
          <p:nvPr>
            <p:ph type="sldNum" sz="quarter" idx="12"/>
          </p:nvPr>
        </p:nvSpPr>
        <p:spPr>
          <a:xfrm>
            <a:off x="8610600" y="6356350"/>
            <a:ext cx="2743200" cy="365125"/>
          </a:xfrm>
        </p:spPr>
        <p:txBody>
          <a:bodyPr/>
          <a:lstStyle/>
          <a:p>
            <a:r>
              <a:rPr lang="en-US" dirty="0" smtClean="0"/>
              <a:t>10</a:t>
            </a:r>
            <a:endParaRPr lang="en-US" dirty="0"/>
          </a:p>
        </p:txBody>
      </p:sp>
      <p:sp>
        <p:nvSpPr>
          <p:cNvPr id="9" name="TextBox 8"/>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10" name="Picture 9"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11" name="Picture 10"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426992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3867" y="33531"/>
            <a:ext cx="119776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24 (77%) Spring/Summer Chinook Populations </a:t>
            </a:r>
          </a:p>
          <a:p>
            <a:pPr algn="ctr"/>
            <a:r>
              <a:rPr lang="en-US" sz="4000" b="1" dirty="0" smtClean="0">
                <a:latin typeface="Times New Roman" panose="02020603050405020304" pitchFamily="18" charset="0"/>
                <a:cs typeface="Times New Roman" panose="02020603050405020304" pitchFamily="18" charset="0"/>
              </a:rPr>
              <a:t>Predicted to be at or Below </a:t>
            </a:r>
            <a:r>
              <a:rPr lang="en-US" sz="4000" b="1" dirty="0">
                <a:latin typeface="Times New Roman" panose="02020603050405020304" pitchFamily="18" charset="0"/>
                <a:cs typeface="Times New Roman" panose="02020603050405020304" pitchFamily="18" charset="0"/>
              </a:rPr>
              <a:t>50 </a:t>
            </a:r>
            <a:r>
              <a:rPr lang="en-US" sz="4000" b="1" dirty="0" err="1" smtClean="0">
                <a:latin typeface="Times New Roman" panose="02020603050405020304" pitchFamily="18" charset="0"/>
                <a:cs typeface="Times New Roman" panose="02020603050405020304" pitchFamily="18" charset="0"/>
              </a:rPr>
              <a:t>spawners</a:t>
            </a:r>
            <a:r>
              <a:rPr lang="en-US" sz="4000" b="1" dirty="0" smtClean="0">
                <a:latin typeface="Times New Roman" panose="02020603050405020304" pitchFamily="18" charset="0"/>
                <a:cs typeface="Times New Roman" panose="02020603050405020304" pitchFamily="18" charset="0"/>
              </a:rPr>
              <a:t> by 2025</a:t>
            </a:r>
            <a:r>
              <a:rPr lang="en-US" sz="24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644" y="1266468"/>
            <a:ext cx="8778240" cy="5486400"/>
          </a:xfrm>
          <a:prstGeom prst="rect">
            <a:avLst/>
          </a:prstGeom>
        </p:spPr>
      </p:pic>
      <p:sp>
        <p:nvSpPr>
          <p:cNvPr id="2" name="Slide Number Placeholder 1"/>
          <p:cNvSpPr>
            <a:spLocks noGrp="1"/>
          </p:cNvSpPr>
          <p:nvPr>
            <p:ph type="sldNum" sz="quarter" idx="12"/>
          </p:nvPr>
        </p:nvSpPr>
        <p:spPr/>
        <p:txBody>
          <a:bodyPr/>
          <a:lstStyle/>
          <a:p>
            <a:fld id="{056EA92E-B4D0-4D1C-984C-E6977CF45AC2}" type="slidenum">
              <a:rPr lang="en-US" smtClean="0"/>
              <a:t>11</a:t>
            </a:fld>
            <a:endParaRPr lang="en-US" dirty="0"/>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255055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Management Goals and Thresholds</a:t>
            </a:r>
            <a:br>
              <a:rPr lang="en-US"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Snake Basin Steelhead</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25 Extant (all ESA listed) Populations </a:t>
            </a:r>
            <a:endParaRPr lang="en-US" sz="28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79678" y="1804045"/>
            <a:ext cx="11074120" cy="4351338"/>
          </a:xfrm>
        </p:spPr>
        <p:txBody>
          <a:bodyPr>
            <a:noAutofit/>
          </a:bodyPr>
          <a:lstStyle/>
          <a:p>
            <a:pPr marL="914400" lvl="2" indent="0">
              <a:buNone/>
            </a:pPr>
            <a:r>
              <a:rPr lang="en-US" sz="2400" u="sng" dirty="0" smtClean="0">
                <a:solidFill>
                  <a:srgbClr val="92D050"/>
                </a:solidFill>
                <a:latin typeface="Times New Roman" panose="02020603050405020304" pitchFamily="18" charset="0"/>
                <a:cs typeface="Times New Roman" panose="02020603050405020304" pitchFamily="18" charset="0"/>
              </a:rPr>
              <a:t>Desired</a:t>
            </a:r>
            <a:r>
              <a:rPr lang="en-US" sz="1800" dirty="0" smtClean="0">
                <a:latin typeface="Times New Roman" panose="02020603050405020304" pitchFamily="18" charset="0"/>
                <a:cs typeface="Times New Roman" panose="02020603050405020304" pitchFamily="18" charset="0"/>
              </a:rPr>
              <a:t>  - Healthy and Harvestable - CBP</a:t>
            </a:r>
          </a:p>
          <a:p>
            <a:pPr lvl="3"/>
            <a:r>
              <a:rPr lang="en-US" dirty="0">
                <a:latin typeface="Times New Roman" panose="02020603050405020304" pitchFamily="18" charset="0"/>
                <a:cs typeface="Times New Roman" panose="02020603050405020304" pitchFamily="18" charset="0"/>
              </a:rPr>
              <a:t>Range from </a:t>
            </a:r>
            <a:r>
              <a:rPr lang="en-US" dirty="0" smtClean="0">
                <a:latin typeface="Times New Roman" panose="02020603050405020304" pitchFamily="18" charset="0"/>
                <a:cs typeface="Times New Roman" panose="02020603050405020304" pitchFamily="18" charset="0"/>
              </a:rPr>
              <a:t>2,500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7,500 per population.</a:t>
            </a:r>
          </a:p>
          <a:p>
            <a:pPr lvl="3"/>
            <a:r>
              <a:rPr lang="en-US" dirty="0" smtClean="0">
                <a:latin typeface="Times New Roman" panose="02020603050405020304" pitchFamily="18" charset="0"/>
                <a:cs typeface="Times New Roman" panose="02020603050405020304" pitchFamily="18" charset="0"/>
              </a:rPr>
              <a:t>137,480 escapement at Lower Granite, excluding blocked areas. </a:t>
            </a:r>
          </a:p>
          <a:p>
            <a:pPr lvl="3"/>
            <a:r>
              <a:rPr lang="en-US" dirty="0" smtClean="0">
                <a:latin typeface="Times New Roman" panose="02020603050405020304" pitchFamily="18" charset="0"/>
                <a:cs typeface="Times New Roman" panose="02020603050405020304" pitchFamily="18" charset="0"/>
              </a:rPr>
              <a:t>Aggregated </a:t>
            </a:r>
            <a:r>
              <a:rPr lang="en-US" dirty="0">
                <a:latin typeface="Times New Roman" panose="02020603050405020304" pitchFamily="18" charset="0"/>
                <a:cs typeface="Times New Roman" panose="02020603050405020304" pitchFamily="18" charset="0"/>
              </a:rPr>
              <a:t>values for </a:t>
            </a:r>
            <a:r>
              <a:rPr lang="en-US" dirty="0" smtClean="0">
                <a:latin typeface="Times New Roman" panose="02020603050405020304" pitchFamily="18" charset="0"/>
                <a:cs typeface="Times New Roman" panose="02020603050405020304" pitchFamily="18" charset="0"/>
              </a:rPr>
              <a:t>Snake Basin populations = 105,000 (100,000 at Lower Granite Dam).  </a:t>
            </a:r>
            <a:endParaRPr lang="en-US" dirty="0">
              <a:latin typeface="Times New Roman" panose="02020603050405020304" pitchFamily="18" charset="0"/>
              <a:cs typeface="Times New Roman" panose="02020603050405020304" pitchFamily="18" charset="0"/>
            </a:endParaRPr>
          </a:p>
          <a:p>
            <a:pPr marL="914400" lvl="2" indent="0">
              <a:buNone/>
            </a:pPr>
            <a:endParaRPr lang="en-US" sz="1800" dirty="0">
              <a:latin typeface="Times New Roman" panose="02020603050405020304" pitchFamily="18" charset="0"/>
              <a:cs typeface="Times New Roman" panose="02020603050405020304" pitchFamily="18" charset="0"/>
            </a:endParaRPr>
          </a:p>
          <a:p>
            <a:pPr marL="914400" lvl="2" indent="0">
              <a:buNone/>
            </a:pPr>
            <a:r>
              <a:rPr lang="en-US" sz="2400" u="sng" dirty="0" smtClean="0">
                <a:solidFill>
                  <a:srgbClr val="00B0F0"/>
                </a:solidFill>
                <a:latin typeface="Times New Roman" panose="02020603050405020304" pitchFamily="18" charset="0"/>
                <a:cs typeface="Times New Roman" panose="02020603050405020304" pitchFamily="18" charset="0"/>
              </a:rPr>
              <a:t>Delisting</a:t>
            </a:r>
            <a:r>
              <a:rPr lang="en-US" sz="1800" dirty="0" smtClean="0">
                <a:latin typeface="Times New Roman" panose="02020603050405020304" pitchFamily="18" charset="0"/>
                <a:cs typeface="Times New Roman" panose="02020603050405020304" pitchFamily="18" charset="0"/>
              </a:rPr>
              <a:t> – Minimum Abundance Threshold (MAT) – NOAA</a:t>
            </a:r>
          </a:p>
          <a:p>
            <a:pPr lvl="3"/>
            <a:r>
              <a:rPr lang="en-US" dirty="0" smtClean="0">
                <a:latin typeface="Times New Roman" panose="02020603050405020304" pitchFamily="18" charset="0"/>
                <a:cs typeface="Times New Roman" panose="02020603050405020304" pitchFamily="18" charset="0"/>
              </a:rPr>
              <a:t>Range </a:t>
            </a:r>
            <a:r>
              <a:rPr lang="en-US" dirty="0">
                <a:latin typeface="Times New Roman" panose="02020603050405020304" pitchFamily="18" charset="0"/>
                <a:cs typeface="Times New Roman" panose="02020603050405020304" pitchFamily="18" charset="0"/>
              </a:rPr>
              <a:t>from </a:t>
            </a:r>
            <a:r>
              <a:rPr lang="en-US" dirty="0" smtClean="0">
                <a:latin typeface="Times New Roman" panose="02020603050405020304" pitchFamily="18" charset="0"/>
                <a:cs typeface="Times New Roman" panose="02020603050405020304" pitchFamily="18" charset="0"/>
              </a:rPr>
              <a:t>500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1,500 per populations</a:t>
            </a:r>
            <a:r>
              <a:rPr lang="en-US" dirty="0">
                <a:latin typeface="Times New Roman" panose="02020603050405020304" pitchFamily="18" charset="0"/>
                <a:cs typeface="Times New Roman" panose="02020603050405020304" pitchFamily="18" charset="0"/>
              </a:rPr>
              <a:t>.</a:t>
            </a:r>
          </a:p>
          <a:p>
            <a:pPr lvl="3"/>
            <a:r>
              <a:rPr lang="en-US" dirty="0" smtClean="0">
                <a:latin typeface="Times New Roman" panose="02020603050405020304" pitchFamily="18" charset="0"/>
                <a:cs typeface="Times New Roman" panose="02020603050405020304" pitchFamily="18" charset="0"/>
              </a:rPr>
              <a:t>Aggregated </a:t>
            </a:r>
            <a:r>
              <a:rPr lang="en-US" dirty="0">
                <a:latin typeface="Times New Roman" panose="02020603050405020304" pitchFamily="18" charset="0"/>
                <a:cs typeface="Times New Roman" panose="02020603050405020304" pitchFamily="18" charset="0"/>
              </a:rPr>
              <a:t>values for </a:t>
            </a:r>
            <a:r>
              <a:rPr lang="en-US" dirty="0" smtClean="0">
                <a:latin typeface="Times New Roman" panose="02020603050405020304" pitchFamily="18" charset="0"/>
                <a:cs typeface="Times New Roman" panose="02020603050405020304" pitchFamily="18" charset="0"/>
              </a:rPr>
              <a:t>Snake Basin populations = 21,500 (20,000 at Lower Granite Dam).</a:t>
            </a:r>
            <a:endParaRPr lang="en-US" dirty="0">
              <a:latin typeface="Times New Roman" panose="02020603050405020304" pitchFamily="18" charset="0"/>
              <a:cs typeface="Times New Roman" panose="02020603050405020304" pitchFamily="18" charset="0"/>
            </a:endParaRPr>
          </a:p>
          <a:p>
            <a:pPr marL="914400" lvl="2" indent="0">
              <a:buNone/>
            </a:pPr>
            <a:endParaRPr lang="en-US" sz="1800" dirty="0">
              <a:latin typeface="Times New Roman" panose="02020603050405020304" pitchFamily="18" charset="0"/>
              <a:cs typeface="Times New Roman" panose="02020603050405020304" pitchFamily="18" charset="0"/>
            </a:endParaRPr>
          </a:p>
          <a:p>
            <a:pPr marL="914400" lvl="2" indent="0">
              <a:buNone/>
            </a:pPr>
            <a:r>
              <a:rPr lang="en-US" sz="2400" u="sng" dirty="0" smtClean="0">
                <a:solidFill>
                  <a:srgbClr val="FFC000"/>
                </a:solidFill>
                <a:latin typeface="Times New Roman" panose="02020603050405020304" pitchFamily="18" charset="0"/>
                <a:cs typeface="Times New Roman" panose="02020603050405020304" pitchFamily="18" charset="0"/>
              </a:rPr>
              <a:t>Critical</a:t>
            </a:r>
            <a:r>
              <a:rPr lang="en-US" sz="2400" dirty="0" smtClean="0">
                <a:solidFill>
                  <a:srgbClr val="FFC000"/>
                </a:solidFill>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 Quasi-Extinction Threshold (QET) - </a:t>
            </a:r>
            <a:r>
              <a:rPr lang="fr-FR" sz="1800" dirty="0" smtClean="0">
                <a:latin typeface="Times New Roman" panose="02020603050405020304" pitchFamily="18" charset="0"/>
                <a:cs typeface="Times New Roman" panose="02020603050405020304" pitchFamily="18" charset="0"/>
              </a:rPr>
              <a:t>NOAA </a:t>
            </a:r>
          </a:p>
          <a:p>
            <a:pPr lvl="3"/>
            <a:r>
              <a:rPr lang="en-US" dirty="0">
                <a:latin typeface="Times New Roman" panose="02020603050405020304" pitchFamily="18" charset="0"/>
                <a:cs typeface="Times New Roman" panose="02020603050405020304" pitchFamily="18" charset="0"/>
              </a:rPr>
              <a:t>50 or fewer </a:t>
            </a:r>
            <a:r>
              <a:rPr lang="en-US" dirty="0" err="1" smtClean="0">
                <a:latin typeface="Times New Roman" panose="02020603050405020304" pitchFamily="18" charset="0"/>
                <a:cs typeface="Times New Roman" panose="02020603050405020304" pitchFamily="18" charset="0"/>
              </a:rPr>
              <a:t>spawners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within a population for four consecutive years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3"/>
            <a:r>
              <a:rPr lang="en-US" dirty="0" smtClean="0">
                <a:latin typeface="Times New Roman" panose="02020603050405020304" pitchFamily="18" charset="0"/>
                <a:cs typeface="Times New Roman" panose="02020603050405020304" pitchFamily="18" charset="0"/>
              </a:rPr>
              <a:t>Aggregated values for Snake Basin populations = 1,250 (1,200 at Lower Granite Dam). </a:t>
            </a:r>
            <a:endParaRPr lang="en-US" dirty="0">
              <a:latin typeface="Times New Roman" panose="02020603050405020304" pitchFamily="18" charset="0"/>
              <a:cs typeface="Times New Roman" panose="02020603050405020304" pitchFamily="18" charset="0"/>
            </a:endParaRPr>
          </a:p>
          <a:p>
            <a:pPr marL="914400" lvl="2" indent="0">
              <a:buNone/>
            </a:pPr>
            <a:endParaRPr lang="en-US" sz="1800" u="sng" dirty="0" smtClean="0">
              <a:latin typeface="Times New Roman" panose="02020603050405020304" pitchFamily="18" charset="0"/>
              <a:cs typeface="Times New Roman" panose="02020603050405020304" pitchFamily="18" charset="0"/>
            </a:endParaRPr>
          </a:p>
          <a:p>
            <a:pPr marL="914400" lvl="2" indent="0">
              <a:buNone/>
            </a:pPr>
            <a:r>
              <a:rPr lang="en-US" sz="2400" u="sng" dirty="0" smtClean="0">
                <a:solidFill>
                  <a:srgbClr val="FF0000"/>
                </a:solidFill>
                <a:latin typeface="Times New Roman" panose="02020603050405020304" pitchFamily="18" charset="0"/>
                <a:cs typeface="Times New Roman" panose="02020603050405020304" pitchFamily="18" charset="0"/>
              </a:rPr>
              <a:t>Extirpation</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Functionally Extinct or absolute Extinction </a:t>
            </a:r>
            <a:endParaRPr lang="en-US" sz="1800" dirty="0" smtClean="0">
              <a:latin typeface="Times New Roman" panose="02020603050405020304" pitchFamily="18" charset="0"/>
              <a:cs typeface="Times New Roman" panose="02020603050405020304" pitchFamily="18" charset="0"/>
            </a:endParaRPr>
          </a:p>
          <a:p>
            <a:pPr lvl="3"/>
            <a:r>
              <a:rPr lang="en-US" sz="1600" dirty="0">
                <a:latin typeface="Times New Roman" panose="02020603050405020304" pitchFamily="18" charset="0"/>
                <a:cs typeface="Times New Roman" panose="02020603050405020304" pitchFamily="18" charset="0"/>
              </a:rPr>
              <a:t>One or fewer adults in each year of cohort/generation</a:t>
            </a:r>
            <a:endParaRPr lang="fr-FR" sz="1600" dirty="0">
              <a:latin typeface="Times New Roman" panose="02020603050405020304" pitchFamily="18" charset="0"/>
              <a:cs typeface="Times New Roman" panose="02020603050405020304" pitchFamily="18" charset="0"/>
            </a:endParaRPr>
          </a:p>
          <a:p>
            <a:pPr marL="914400" lvl="2" indent="0">
              <a:buNone/>
            </a:pPr>
            <a:endParaRPr lang="fr-FR" sz="1800" dirty="0">
              <a:latin typeface="Times New Roman" panose="02020603050405020304" pitchFamily="18" charset="0"/>
              <a:cs typeface="Times New Roman" panose="02020603050405020304" pitchFamily="18" charset="0"/>
            </a:endParaRPr>
          </a:p>
          <a:p>
            <a:pPr marL="914400" lvl="2" indent="0">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056EA92E-B4D0-4D1C-984C-E6977CF45AC2}" type="slidenum">
              <a:rPr lang="en-US" smtClean="0"/>
              <a:t>12</a:t>
            </a:fld>
            <a:endParaRPr lang="en-US"/>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9" name="Picture 8"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26606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2873" y="3449261"/>
            <a:ext cx="4249929" cy="3213476"/>
          </a:xfrm>
          <a:prstGeom prst="rect">
            <a:avLst/>
          </a:prstGeom>
        </p:spPr>
      </p:pic>
      <p:cxnSp>
        <p:nvCxnSpPr>
          <p:cNvPr id="5" name="Straight Connector 4"/>
          <p:cNvCxnSpPr/>
          <p:nvPr/>
        </p:nvCxnSpPr>
        <p:spPr>
          <a:xfrm flipH="1" flipV="1">
            <a:off x="6566988" y="2049864"/>
            <a:ext cx="10048" cy="20096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544603" y="528791"/>
            <a:ext cx="3597088" cy="8538"/>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77036" y="5213005"/>
            <a:ext cx="3586431" cy="833"/>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77036" y="5917223"/>
            <a:ext cx="3578059" cy="20939"/>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41397" y="344125"/>
            <a:ext cx="1880836" cy="369332"/>
          </a:xfrm>
          <a:prstGeom prst="rect">
            <a:avLst/>
          </a:prstGeom>
          <a:noFill/>
        </p:spPr>
        <p:txBody>
          <a:bodyPr wrap="none" rtlCol="0">
            <a:spAutoFit/>
          </a:bodyPr>
          <a:lstStyle/>
          <a:p>
            <a:r>
              <a:rPr lang="en-US" dirty="0" smtClean="0"/>
              <a:t>Desired = 137,480</a:t>
            </a:r>
            <a:endParaRPr lang="en-US" dirty="0"/>
          </a:p>
        </p:txBody>
      </p:sp>
      <p:sp>
        <p:nvSpPr>
          <p:cNvPr id="10" name="TextBox 9"/>
          <p:cNvSpPr txBox="1"/>
          <p:nvPr/>
        </p:nvSpPr>
        <p:spPr>
          <a:xfrm>
            <a:off x="10161787" y="5015638"/>
            <a:ext cx="1860446" cy="369332"/>
          </a:xfrm>
          <a:prstGeom prst="rect">
            <a:avLst/>
          </a:prstGeom>
          <a:noFill/>
        </p:spPr>
        <p:txBody>
          <a:bodyPr wrap="none" rtlCol="0">
            <a:spAutoFit/>
          </a:bodyPr>
          <a:lstStyle/>
          <a:p>
            <a:r>
              <a:rPr lang="en-US" dirty="0" smtClean="0"/>
              <a:t>Delisting = 20,000</a:t>
            </a:r>
            <a:endParaRPr lang="en-US" dirty="0"/>
          </a:p>
        </p:txBody>
      </p:sp>
      <p:sp>
        <p:nvSpPr>
          <p:cNvPr id="11" name="TextBox 10"/>
          <p:cNvSpPr txBox="1"/>
          <p:nvPr/>
        </p:nvSpPr>
        <p:spPr>
          <a:xfrm>
            <a:off x="10163463" y="5740798"/>
            <a:ext cx="1577355" cy="369332"/>
          </a:xfrm>
          <a:prstGeom prst="rect">
            <a:avLst/>
          </a:prstGeom>
          <a:noFill/>
        </p:spPr>
        <p:txBody>
          <a:bodyPr wrap="none" rtlCol="0">
            <a:spAutoFit/>
          </a:bodyPr>
          <a:lstStyle/>
          <a:p>
            <a:r>
              <a:rPr lang="en-US" dirty="0" smtClean="0"/>
              <a:t>Critical = 1,200</a:t>
            </a:r>
            <a:endParaRPr lang="en-US" dirty="0"/>
          </a:p>
        </p:txBody>
      </p:sp>
      <p:sp>
        <p:nvSpPr>
          <p:cNvPr id="4" name="Slide Number Placeholder 3"/>
          <p:cNvSpPr>
            <a:spLocks noGrp="1"/>
          </p:cNvSpPr>
          <p:nvPr>
            <p:ph type="sldNum" sz="quarter" idx="12"/>
          </p:nvPr>
        </p:nvSpPr>
        <p:spPr>
          <a:xfrm>
            <a:off x="9181921" y="6356350"/>
            <a:ext cx="2743200" cy="365125"/>
          </a:xfrm>
        </p:spPr>
        <p:txBody>
          <a:bodyPr/>
          <a:lstStyle/>
          <a:p>
            <a:fld id="{056EA92E-B4D0-4D1C-984C-E6977CF45AC2}" type="slidenum">
              <a:rPr lang="en-US" smtClean="0"/>
              <a:t>13</a:t>
            </a:fld>
            <a:endParaRPr lang="en-US"/>
          </a:p>
        </p:txBody>
      </p:sp>
      <p:sp>
        <p:nvSpPr>
          <p:cNvPr id="12" name="Title 6"/>
          <p:cNvSpPr txBox="1">
            <a:spLocks/>
          </p:cNvSpPr>
          <p:nvPr/>
        </p:nvSpPr>
        <p:spPr>
          <a:xfrm>
            <a:off x="991482" y="354166"/>
            <a:ext cx="5047659" cy="639625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Times New Roman" panose="02020603050405020304" pitchFamily="18" charset="0"/>
                <a:cs typeface="Times New Roman" panose="02020603050405020304" pitchFamily="18" charset="0"/>
              </a:rPr>
              <a:t>Snake River Steelhead </a:t>
            </a:r>
          </a:p>
          <a:p>
            <a:pPr algn="ctr"/>
            <a:r>
              <a:rPr lang="en-US" b="1" dirty="0" smtClean="0">
                <a:latin typeface="Times New Roman" panose="02020603050405020304" pitchFamily="18" charset="0"/>
                <a:cs typeface="Times New Roman" panose="02020603050405020304" pitchFamily="18" charset="0"/>
              </a:rPr>
              <a:t>Returns Relative to Aggregated Population Management Goals and Thresholds</a:t>
            </a:r>
          </a:p>
          <a:p>
            <a:pPr algn="ctr"/>
            <a:endParaRPr lang="en-US" b="1" dirty="0">
              <a:latin typeface="Times New Roman" panose="02020603050405020304" pitchFamily="18" charset="0"/>
              <a:cs typeface="Times New Roman" panose="02020603050405020304" pitchFamily="18" charset="0"/>
            </a:endParaRPr>
          </a:p>
          <a:p>
            <a:pPr algn="ctr"/>
            <a:r>
              <a:rPr lang="en-US" sz="2200" b="1" dirty="0" smtClean="0">
                <a:latin typeface="Times New Roman" panose="02020603050405020304" pitchFamily="18" charset="0"/>
                <a:cs typeface="Times New Roman" panose="02020603050405020304" pitchFamily="18" charset="0"/>
              </a:rPr>
              <a:t>Modified from IDFG March 2021 Presentation to NPCC</a:t>
            </a:r>
            <a:endParaRPr lang="en-US" sz="22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H="1" flipV="1">
            <a:off x="6544603" y="537329"/>
            <a:ext cx="14626" cy="15188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25952" y="1971800"/>
            <a:ext cx="974690" cy="169277"/>
          </a:xfrm>
          <a:prstGeom prst="rect">
            <a:avLst/>
          </a:prstGeom>
          <a:noFill/>
        </p:spPr>
        <p:txBody>
          <a:bodyPr wrap="square" rtlCol="0">
            <a:spAutoFit/>
          </a:bodyPr>
          <a:lstStyle/>
          <a:p>
            <a:r>
              <a:rPr lang="en-US" sz="500" dirty="0" smtClean="0"/>
              <a:t>100,000</a:t>
            </a:r>
            <a:endParaRPr lang="en-US" sz="500" dirty="0"/>
          </a:p>
        </p:txBody>
      </p:sp>
      <p:sp>
        <p:nvSpPr>
          <p:cNvPr id="16" name="TextBox 15"/>
          <p:cNvSpPr txBox="1"/>
          <p:nvPr/>
        </p:nvSpPr>
        <p:spPr>
          <a:xfrm>
            <a:off x="6225952" y="1092223"/>
            <a:ext cx="974690" cy="169277"/>
          </a:xfrm>
          <a:prstGeom prst="rect">
            <a:avLst/>
          </a:prstGeom>
          <a:noFill/>
        </p:spPr>
        <p:txBody>
          <a:bodyPr wrap="square" rtlCol="0">
            <a:spAutoFit/>
          </a:bodyPr>
          <a:lstStyle/>
          <a:p>
            <a:r>
              <a:rPr lang="en-US" sz="500" dirty="0" smtClean="0"/>
              <a:t>125,000</a:t>
            </a:r>
            <a:endParaRPr lang="en-US" sz="500" dirty="0"/>
          </a:p>
        </p:txBody>
      </p:sp>
      <p:sp>
        <p:nvSpPr>
          <p:cNvPr id="17" name="TextBox 16"/>
          <p:cNvSpPr txBox="1"/>
          <p:nvPr/>
        </p:nvSpPr>
        <p:spPr>
          <a:xfrm>
            <a:off x="6246048" y="2754281"/>
            <a:ext cx="974690" cy="169277"/>
          </a:xfrm>
          <a:prstGeom prst="rect">
            <a:avLst/>
          </a:prstGeom>
          <a:noFill/>
        </p:spPr>
        <p:txBody>
          <a:bodyPr wrap="square" rtlCol="0">
            <a:spAutoFit/>
          </a:bodyPr>
          <a:lstStyle/>
          <a:p>
            <a:r>
              <a:rPr lang="en-US" sz="500" dirty="0" smtClean="0"/>
              <a:t>75,000</a:t>
            </a:r>
            <a:endParaRPr lang="en-US" sz="500" dirty="0"/>
          </a:p>
        </p:txBody>
      </p:sp>
      <p:sp>
        <p:nvSpPr>
          <p:cNvPr id="18" name="TextBox 17"/>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19" name="Picture 18"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20" name="Picture 19"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311320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387540"/>
            <a:ext cx="10515600" cy="1325563"/>
          </a:xfrm>
        </p:spPr>
        <p:txBody>
          <a:bodyPr/>
          <a:lstStyle/>
          <a:p>
            <a:pPr algn="ctr"/>
            <a:r>
              <a:rPr lang="en-US" b="1" dirty="0">
                <a:latin typeface="Times New Roman" panose="02020603050405020304" pitchFamily="18" charset="0"/>
                <a:cs typeface="Times New Roman" panose="02020603050405020304" pitchFamily="18" charset="0"/>
              </a:rPr>
              <a:t>Population Specific Abundance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Data Sources and Attribution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60511" y="1842248"/>
            <a:ext cx="10515600" cy="3080488"/>
          </a:xfrm>
        </p:spPr>
        <p:txBody>
          <a:bodyPr>
            <a:normAutofit/>
          </a:bodyPr>
          <a:lstStyle/>
          <a:p>
            <a:r>
              <a:rPr lang="en-US" sz="2000" dirty="0" smtClean="0">
                <a:latin typeface="Times New Roman" panose="02020603050405020304" pitchFamily="18" charset="0"/>
                <a:cs typeface="Times New Roman" panose="02020603050405020304" pitchFamily="18" charset="0"/>
              </a:rPr>
              <a:t>Summer Steelhead (STADEM and DABOM)</a:t>
            </a:r>
          </a:p>
          <a:p>
            <a:pPr marL="457200" lvl="1" indent="0">
              <a:buNone/>
            </a:pPr>
            <a:r>
              <a:rPr lang="en-US" sz="2000" dirty="0" smtClean="0">
                <a:latin typeface="Times New Roman" panose="02020603050405020304" pitchFamily="18" charset="0"/>
                <a:cs typeface="Times New Roman" panose="02020603050405020304" pitchFamily="18" charset="0"/>
              </a:rPr>
              <a:t>- 2010-2019 - Coordinated Assessments </a:t>
            </a:r>
          </a:p>
          <a:p>
            <a:pPr marL="457200" lvl="1" indent="0">
              <a:buNone/>
            </a:pPr>
            <a:r>
              <a:rPr lang="en-US" sz="2000" dirty="0" smtClean="0">
                <a:latin typeface="Times New Roman" panose="02020603050405020304" pitchFamily="18" charset="0"/>
                <a:cs typeface="Times New Roman" panose="02020603050405020304" pitchFamily="18" charset="0"/>
              </a:rPr>
              <a:t>- 2020 – Personal Communication with NPT </a:t>
            </a:r>
          </a:p>
          <a:p>
            <a:r>
              <a:rPr lang="en-US" sz="2000" dirty="0" smtClean="0">
                <a:latin typeface="Times New Roman" panose="02020603050405020304" pitchFamily="18" charset="0"/>
                <a:cs typeface="Times New Roman" panose="02020603050405020304" pitchFamily="18" charset="0"/>
              </a:rPr>
              <a:t>Results </a:t>
            </a:r>
            <a:r>
              <a:rPr lang="en-US" sz="2000" dirty="0">
                <a:latin typeface="Times New Roman" panose="02020603050405020304" pitchFamily="18" charset="0"/>
                <a:cs typeface="Times New Roman" panose="02020603050405020304" pitchFamily="18" charset="0"/>
              </a:rPr>
              <a:t>limited to 16 of </a:t>
            </a:r>
            <a:r>
              <a:rPr lang="en-US" sz="2000" dirty="0" smtClean="0">
                <a:latin typeface="Times New Roman" panose="02020603050405020304" pitchFamily="18" charset="0"/>
                <a:cs typeface="Times New Roman" panose="02020603050405020304" pitchFamily="18" charset="0"/>
              </a:rPr>
              <a:t>the 25 extant </a:t>
            </a:r>
            <a:r>
              <a:rPr lang="en-US" sz="2000" dirty="0">
                <a:latin typeface="Times New Roman" panose="02020603050405020304" pitchFamily="18" charset="0"/>
                <a:cs typeface="Times New Roman" panose="02020603050405020304" pitchFamily="18" charset="0"/>
              </a:rPr>
              <a:t>ESA listed steelhead populations. </a:t>
            </a:r>
          </a:p>
          <a:p>
            <a:r>
              <a:rPr lang="en-US" sz="2000" dirty="0">
                <a:latin typeface="Times New Roman" panose="02020603050405020304" pitchFamily="18" charset="0"/>
                <a:cs typeface="Times New Roman" panose="02020603050405020304" pitchFamily="18" charset="0"/>
              </a:rPr>
              <a:t>No data for two populations (Chamberlain Creek and Middle Fork Salmon Upper Mainstem).</a:t>
            </a:r>
          </a:p>
          <a:p>
            <a:r>
              <a:rPr lang="en-US" sz="2000" dirty="0">
                <a:latin typeface="Times New Roman" panose="02020603050405020304" pitchFamily="18" charset="0"/>
                <a:cs typeface="Times New Roman" panose="02020603050405020304" pitchFamily="18" charset="0"/>
              </a:rPr>
              <a:t>Six populations lack sufficient data (East Fork Salmon River, Grande Ronde Lower Mainstem, </a:t>
            </a:r>
            <a:r>
              <a:rPr lang="en-US" sz="2000" dirty="0" err="1">
                <a:latin typeface="Times New Roman" panose="02020603050405020304" pitchFamily="18" charset="0"/>
                <a:cs typeface="Times New Roman" panose="02020603050405020304" pitchFamily="18" charset="0"/>
              </a:rPr>
              <a:t>Lochsa</a:t>
            </a:r>
            <a:r>
              <a:rPr lang="en-US" sz="2000" dirty="0">
                <a:latin typeface="Times New Roman" panose="02020603050405020304" pitchFamily="18" charset="0"/>
                <a:cs typeface="Times New Roman" panose="02020603050405020304" pitchFamily="18" charset="0"/>
              </a:rPr>
              <a:t> River, North Fork Salmon River, Panther Creek, and </a:t>
            </a:r>
            <a:r>
              <a:rPr lang="en-US" sz="2000" dirty="0" err="1">
                <a:latin typeface="Times New Roman" panose="02020603050405020304" pitchFamily="18" charset="0"/>
                <a:cs typeface="Times New Roman" panose="02020603050405020304" pitchFamily="18" charset="0"/>
              </a:rPr>
              <a:t>Selway</a:t>
            </a:r>
            <a:r>
              <a:rPr lang="en-US" sz="2000" dirty="0">
                <a:latin typeface="Times New Roman" panose="02020603050405020304" pitchFamily="18" charset="0"/>
                <a:cs typeface="Times New Roman" panose="02020603050405020304" pitchFamily="18" charset="0"/>
              </a:rPr>
              <a:t> River).</a:t>
            </a:r>
          </a:p>
          <a:p>
            <a:r>
              <a:rPr lang="en-US" sz="2000" dirty="0">
                <a:latin typeface="Times New Roman" panose="02020603050405020304" pitchFamily="18" charset="0"/>
                <a:cs typeface="Times New Roman" panose="02020603050405020304" pitchFamily="18" charset="0"/>
              </a:rPr>
              <a:t>Assessment limited to anadromous form of O. mykiss. </a:t>
            </a:r>
          </a:p>
        </p:txBody>
      </p:sp>
      <p:grpSp>
        <p:nvGrpSpPr>
          <p:cNvPr id="12" name="Group 11"/>
          <p:cNvGrpSpPr/>
          <p:nvPr/>
        </p:nvGrpSpPr>
        <p:grpSpPr>
          <a:xfrm>
            <a:off x="2171699" y="5027003"/>
            <a:ext cx="8774723" cy="1208457"/>
            <a:chOff x="106091" y="5200326"/>
            <a:chExt cx="10374340" cy="142875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09" y="5367522"/>
              <a:ext cx="1142911" cy="1137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938" y="5327720"/>
              <a:ext cx="1167872" cy="11389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45" y="5243529"/>
              <a:ext cx="1226966" cy="13855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445" y="5344996"/>
              <a:ext cx="1686034" cy="11216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91" y="5200326"/>
              <a:ext cx="2595464" cy="135197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447" y="5256241"/>
              <a:ext cx="1017364" cy="12818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5839" y="5337865"/>
              <a:ext cx="944592" cy="1135902"/>
            </a:xfrm>
            <a:prstGeom prst="rect">
              <a:avLst/>
            </a:prstGeom>
          </p:spPr>
        </p:pic>
      </p:gr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EA92E-B4D0-4D1C-984C-E6977CF45A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AutoShape 2" descr="usfs sh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20" name="Picture 19" descr="NP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21" name="Picture 20" descr="Fisheries Logo transparent"/>
          <p:cNvPicPr>
            <a:picLocks noChangeAspect="1" noChangeArrowheads="1"/>
          </p:cNvPicPr>
          <p:nvPr/>
        </p:nvPicPr>
        <p:blipFill>
          <a:blip r:embed="rId10"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421290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0628" y="33531"/>
            <a:ext cx="119776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3 (19%) Summer Steelhead Populations </a:t>
            </a:r>
          </a:p>
          <a:p>
            <a:pPr algn="ctr"/>
            <a:r>
              <a:rPr lang="en-US" sz="4000" b="1" dirty="0">
                <a:latin typeface="Times New Roman" panose="02020603050405020304" pitchFamily="18" charset="0"/>
                <a:cs typeface="Times New Roman" panose="02020603050405020304" pitchFamily="18" charset="0"/>
              </a:rPr>
              <a:t>Currently At or Below QET (50)</a:t>
            </a:r>
            <a:r>
              <a:rPr lang="en-US" sz="24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100" y="1257300"/>
            <a:ext cx="8778240" cy="5486400"/>
          </a:xfrm>
          <a:prstGeom prst="rect">
            <a:avLst/>
          </a:prstGeom>
        </p:spPr>
      </p:pic>
      <p:sp>
        <p:nvSpPr>
          <p:cNvPr id="2" name="Slide Number Placeholder 1"/>
          <p:cNvSpPr>
            <a:spLocks noGrp="1"/>
          </p:cNvSpPr>
          <p:nvPr>
            <p:ph type="sldNum" sz="quarter" idx="12"/>
          </p:nvPr>
        </p:nvSpPr>
        <p:spPr/>
        <p:txBody>
          <a:bodyPr/>
          <a:lstStyle/>
          <a:p>
            <a:r>
              <a:rPr lang="en-US" dirty="0" smtClean="0"/>
              <a:t>15</a:t>
            </a:r>
            <a:endParaRPr lang="en-US" dirty="0"/>
          </a:p>
        </p:txBody>
      </p:sp>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6"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7"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1085619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6095" y="460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Abundance Declining 18% Each Year</a:t>
            </a:r>
          </a:p>
          <a:p>
            <a:pPr algn="ctr"/>
            <a:r>
              <a:rPr lang="en-US" sz="3200" b="1" dirty="0" smtClean="0">
                <a:latin typeface="Times New Roman" panose="02020603050405020304" pitchFamily="18" charset="0"/>
                <a:cs typeface="Times New Roman" panose="02020603050405020304" pitchFamily="18" charset="0"/>
              </a:rPr>
              <a:t>B-run Populations Declining at Faster Rate</a:t>
            </a:r>
          </a:p>
          <a:p>
            <a:pPr algn="ctr"/>
            <a:r>
              <a:rPr lang="en-US" sz="2400" b="1" dirty="0" smtClean="0">
                <a:latin typeface="Times New Roman" panose="02020603050405020304" pitchFamily="18" charset="0"/>
                <a:cs typeface="Times New Roman" panose="02020603050405020304" pitchFamily="18" charset="0"/>
              </a:rPr>
              <a:t>Summer Steelhead</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50" y="1371600"/>
            <a:ext cx="8778240" cy="5486400"/>
          </a:xfrm>
          <a:prstGeom prst="rect">
            <a:avLst/>
          </a:prstGeom>
        </p:spPr>
      </p:pic>
      <p:sp>
        <p:nvSpPr>
          <p:cNvPr id="4" name="Slide Number Placeholder 3"/>
          <p:cNvSpPr>
            <a:spLocks noGrp="1"/>
          </p:cNvSpPr>
          <p:nvPr>
            <p:ph type="sldNum" sz="quarter" idx="12"/>
          </p:nvPr>
        </p:nvSpPr>
        <p:spPr/>
        <p:txBody>
          <a:bodyPr/>
          <a:lstStyle/>
          <a:p>
            <a:r>
              <a:rPr lang="en-US" dirty="0" smtClean="0"/>
              <a:t>16</a:t>
            </a:r>
            <a:endParaRPr lang="en-US" dirty="0"/>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12084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3865" y="33531"/>
            <a:ext cx="119776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cs typeface="Times New Roman" panose="02020603050405020304" pitchFamily="18" charset="0"/>
              </a:rPr>
              <a:t>7</a:t>
            </a:r>
            <a:r>
              <a:rPr lang="en-US" sz="4000" b="1" dirty="0" smtClean="0">
                <a:latin typeface="Times New Roman" panose="02020603050405020304" pitchFamily="18" charset="0"/>
                <a:cs typeface="Times New Roman" panose="02020603050405020304" pitchFamily="18" charset="0"/>
              </a:rPr>
              <a:t> (44%) Summer Steelhead Populations </a:t>
            </a:r>
          </a:p>
          <a:p>
            <a:pPr algn="ctr"/>
            <a:r>
              <a:rPr lang="en-US" sz="4000" b="1" dirty="0" smtClean="0">
                <a:latin typeface="Times New Roman" panose="02020603050405020304" pitchFamily="18" charset="0"/>
                <a:cs typeface="Times New Roman" panose="02020603050405020304" pitchFamily="18" charset="0"/>
              </a:rPr>
              <a:t>Predicted to Be At </a:t>
            </a:r>
            <a:r>
              <a:rPr lang="en-US" sz="4000" b="1" dirty="0">
                <a:latin typeface="Times New Roman" panose="02020603050405020304" pitchFamily="18" charset="0"/>
                <a:cs typeface="Times New Roman" panose="02020603050405020304" pitchFamily="18" charset="0"/>
              </a:rPr>
              <a:t>or Below 50 </a:t>
            </a:r>
            <a:r>
              <a:rPr lang="en-US" sz="4000" b="1" dirty="0" err="1" smtClean="0">
                <a:latin typeface="Times New Roman" panose="02020603050405020304" pitchFamily="18" charset="0"/>
                <a:cs typeface="Times New Roman" panose="02020603050405020304" pitchFamily="18" charset="0"/>
              </a:rPr>
              <a:t>spawners</a:t>
            </a:r>
            <a:r>
              <a:rPr lang="en-US" sz="4000" b="1" dirty="0" smtClean="0">
                <a:latin typeface="Times New Roman" panose="02020603050405020304" pitchFamily="18" charset="0"/>
                <a:cs typeface="Times New Roman" panose="02020603050405020304" pitchFamily="18" charset="0"/>
              </a:rPr>
              <a:t> by 2025</a:t>
            </a:r>
            <a:r>
              <a:rPr lang="en-US" sz="24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050" y="1257300"/>
            <a:ext cx="8778240" cy="5486400"/>
          </a:xfrm>
          <a:prstGeom prst="rect">
            <a:avLst/>
          </a:prstGeom>
        </p:spPr>
      </p:pic>
      <p:sp>
        <p:nvSpPr>
          <p:cNvPr id="3" name="Slide Number Placeholder 2"/>
          <p:cNvSpPr>
            <a:spLocks noGrp="1"/>
          </p:cNvSpPr>
          <p:nvPr>
            <p:ph type="sldNum" sz="quarter" idx="12"/>
          </p:nvPr>
        </p:nvSpPr>
        <p:spPr/>
        <p:txBody>
          <a:bodyPr/>
          <a:lstStyle/>
          <a:p>
            <a:r>
              <a:rPr lang="en-US" dirty="0" smtClean="0"/>
              <a:t>17</a:t>
            </a:r>
            <a:endParaRPr lang="en-US" dirty="0"/>
          </a:p>
        </p:txBody>
      </p:sp>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6"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7"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1975449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36019" y="1183950"/>
            <a:ext cx="7035491" cy="5145044"/>
            <a:chOff x="2637953" y="74238"/>
            <a:chExt cx="9376757" cy="6675120"/>
          </a:xfrm>
        </p:grpSpPr>
        <p:pic>
          <p:nvPicPr>
            <p:cNvPr id="3" name="Picture 2"/>
            <p:cNvPicPr>
              <a:picLocks noChangeAspect="1"/>
            </p:cNvPicPr>
            <p:nvPr/>
          </p:nvPicPr>
          <p:blipFill>
            <a:blip r:embed="rId2"/>
            <a:stretch>
              <a:fillRect/>
            </a:stretch>
          </p:blipFill>
          <p:spPr>
            <a:xfrm>
              <a:off x="2637953" y="74238"/>
              <a:ext cx="9376757" cy="6675120"/>
            </a:xfrm>
            <a:prstGeom prst="rect">
              <a:avLst/>
            </a:prstGeom>
          </p:spPr>
        </p:pic>
        <p:sp>
          <p:nvSpPr>
            <p:cNvPr id="4" name="Oval 3"/>
            <p:cNvSpPr/>
            <p:nvPr/>
          </p:nvSpPr>
          <p:spPr>
            <a:xfrm>
              <a:off x="3433747" y="2308634"/>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394349" y="2433875"/>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94348" y="5447169"/>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75155" y="5536194"/>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45395" y="5585988"/>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33746" y="5667470"/>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72136" y="2349375"/>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39362" y="2376534"/>
              <a:ext cx="117695" cy="99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9271510" y="6383361"/>
            <a:ext cx="2743200" cy="365125"/>
          </a:xfrm>
        </p:spPr>
        <p:txBody>
          <a:bodyPr/>
          <a:lstStyle/>
          <a:p>
            <a:r>
              <a:rPr lang="en-US" dirty="0" smtClean="0"/>
              <a:t>18</a:t>
            </a:r>
            <a:endParaRPr lang="en-US" dirty="0"/>
          </a:p>
        </p:txBody>
      </p:sp>
      <p:sp>
        <p:nvSpPr>
          <p:cNvPr id="13" name="TextBox 12"/>
          <p:cNvSpPr txBox="1"/>
          <p:nvPr/>
        </p:nvSpPr>
        <p:spPr>
          <a:xfrm>
            <a:off x="1354014" y="6377662"/>
            <a:ext cx="8963095" cy="369332"/>
          </a:xfrm>
          <a:prstGeom prst="rect">
            <a:avLst/>
          </a:prstGeom>
          <a:noFill/>
        </p:spPr>
        <p:txBody>
          <a:bodyPr wrap="none" rtlCol="0">
            <a:spAutoFit/>
          </a:bodyPr>
          <a:lstStyle/>
          <a:p>
            <a:r>
              <a:rPr lang="en-US" dirty="0" smtClean="0"/>
              <a:t>Fig. 4 - Crozier et al. 2021 (modified with actual 2019 abundance - indicated by black dots    ). </a:t>
            </a:r>
            <a:endParaRPr lang="en-US" dirty="0"/>
          </a:p>
        </p:txBody>
      </p:sp>
      <p:sp>
        <p:nvSpPr>
          <p:cNvPr id="7" name="TextBox 6"/>
          <p:cNvSpPr txBox="1"/>
          <p:nvPr/>
        </p:nvSpPr>
        <p:spPr>
          <a:xfrm>
            <a:off x="1484646" y="660730"/>
            <a:ext cx="1116311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Urgency needed as at risk populations already well below forecasted abundance </a:t>
            </a:r>
            <a:endParaRPr lang="en-US" sz="24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754551"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Challenging Environment Ahead</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16" name="Oval 15"/>
          <p:cNvSpPr/>
          <p:nvPr/>
        </p:nvSpPr>
        <p:spPr>
          <a:xfrm>
            <a:off x="9805930" y="6538964"/>
            <a:ext cx="70345" cy="816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18" name="Picture 17"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19" name="Picture 18"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2473228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76107" y="0"/>
            <a:ext cx="11615893" cy="1569660"/>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Mainstem Survival Has Direct Effect </a:t>
            </a:r>
          </a:p>
          <a:p>
            <a:pPr algn="ctr"/>
            <a:r>
              <a:rPr lang="en-US" sz="3600" dirty="0" smtClean="0">
                <a:latin typeface="Times New Roman" panose="02020603050405020304" pitchFamily="18" charset="0"/>
                <a:cs typeface="Times New Roman" panose="02020603050405020304" pitchFamily="18" charset="0"/>
              </a:rPr>
              <a:t>on SARs and Number of Returning Adults</a:t>
            </a:r>
          </a:p>
          <a:p>
            <a:pPr algn="ctr"/>
            <a:r>
              <a:rPr lang="en-US" sz="2400" dirty="0" smtClean="0">
                <a:latin typeface="Times New Roman" panose="02020603050405020304" pitchFamily="18" charset="0"/>
                <a:cs typeface="Times New Roman" panose="02020603050405020304" pitchFamily="18" charset="0"/>
              </a:rPr>
              <a:t>(Generalized Example)  </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513" y="1663342"/>
            <a:ext cx="8311452" cy="5194658"/>
          </a:xfrm>
          <a:prstGeom prst="rect">
            <a:avLst/>
          </a:prstGeom>
        </p:spPr>
      </p:pic>
      <p:sp>
        <p:nvSpPr>
          <p:cNvPr id="2" name="Slide Number Placeholder 1"/>
          <p:cNvSpPr>
            <a:spLocks noGrp="1"/>
          </p:cNvSpPr>
          <p:nvPr>
            <p:ph type="sldNum" sz="quarter" idx="12"/>
          </p:nvPr>
        </p:nvSpPr>
        <p:spPr/>
        <p:txBody>
          <a:bodyPr/>
          <a:lstStyle/>
          <a:p>
            <a:r>
              <a:rPr lang="en-US" dirty="0" smtClean="0"/>
              <a:t>19</a:t>
            </a:r>
            <a:endParaRPr lang="en-US" dirty="0"/>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3359034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EA92E-B4D0-4D1C-984C-E6977CF45AC2}" type="slidenum">
              <a:rPr lang="en-US" smtClean="0"/>
              <a:t>2</a:t>
            </a:fld>
            <a:endParaRPr lang="en-US"/>
          </a:p>
        </p:txBody>
      </p:sp>
      <p:sp>
        <p:nvSpPr>
          <p:cNvPr id="3" name="TextBox 2"/>
          <p:cNvSpPr txBox="1"/>
          <p:nvPr/>
        </p:nvSpPr>
        <p:spPr>
          <a:xfrm>
            <a:off x="1108818" y="1424355"/>
            <a:ext cx="10812576" cy="523220"/>
          </a:xfrm>
          <a:prstGeom prst="rect">
            <a:avLst/>
          </a:prstGeom>
          <a:noFill/>
        </p:spPr>
        <p:txBody>
          <a:bodyPr wrap="none" rtlCol="0">
            <a:spAutoFit/>
          </a:bodyPr>
          <a:lstStyle/>
          <a:p>
            <a:pPr algn="ctr"/>
            <a:r>
              <a:rPr lang="en-US" sz="2800" dirty="0" smtClean="0">
                <a:latin typeface="Times New Roman" panose="02020603050405020304" pitchFamily="18" charset="0"/>
                <a:cs typeface="Times New Roman" panose="02020603050405020304" pitchFamily="18" charset="0"/>
              </a:rPr>
              <a:t>Abundance threshold for risk </a:t>
            </a:r>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ssessment and/or management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ntervention</a:t>
            </a:r>
          </a:p>
        </p:txBody>
      </p:sp>
      <p:sp>
        <p:nvSpPr>
          <p:cNvPr id="4" name="TextBox 3"/>
          <p:cNvSpPr txBox="1"/>
          <p:nvPr/>
        </p:nvSpPr>
        <p:spPr>
          <a:xfrm>
            <a:off x="2224454" y="553916"/>
            <a:ext cx="8194430"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What is Quasi-Extinction?</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601792" y="2534099"/>
            <a:ext cx="9784765" cy="3046988"/>
          </a:xfrm>
          <a:prstGeom prst="rect">
            <a:avLst/>
          </a:prstGeom>
          <a:noFill/>
          <a:ln w="66675">
            <a:solidFill>
              <a:srgbClr val="FF0000"/>
            </a:solidFill>
          </a:ln>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Adult salmon abundance in a population nearing absolute extinction.  </a:t>
            </a: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state </a:t>
            </a:r>
            <a:r>
              <a:rPr lang="en-US" sz="2400" dirty="0">
                <a:latin typeface="Times New Roman" panose="02020603050405020304" pitchFamily="18" charset="0"/>
                <a:cs typeface="Times New Roman" panose="02020603050405020304" pitchFamily="18" charset="0"/>
              </a:rPr>
              <a:t>where the risk </a:t>
            </a:r>
            <a:r>
              <a:rPr lang="en-US" sz="2400" dirty="0" smtClean="0">
                <a:latin typeface="Times New Roman" panose="02020603050405020304" pitchFamily="18" charset="0"/>
                <a:cs typeface="Times New Roman" panose="02020603050405020304" pitchFamily="18" charset="0"/>
              </a:rPr>
              <a:t>of extinction </a:t>
            </a:r>
            <a:r>
              <a:rPr lang="en-US" sz="2400" dirty="0">
                <a:latin typeface="Times New Roman" panose="02020603050405020304" pitchFamily="18" charset="0"/>
                <a:cs typeface="Times New Roman" panose="02020603050405020304" pitchFamily="18" charset="0"/>
              </a:rPr>
              <a:t>cannot be modeled but is considered to be unacceptably high</a:t>
            </a:r>
            <a:r>
              <a:rPr lang="en-US" sz="2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population that is uncertain to </a:t>
            </a:r>
            <a:r>
              <a:rPr lang="en-US" sz="2400" dirty="0" smtClean="0">
                <a:latin typeface="Times New Roman" panose="02020603050405020304" pitchFamily="18" charset="0"/>
                <a:cs typeface="Times New Roman" panose="02020603050405020304" pitchFamily="18" charset="0"/>
              </a:rPr>
              <a:t>persist.</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Probability </a:t>
            </a:r>
            <a:r>
              <a:rPr lang="en-US" sz="2400" dirty="0">
                <a:latin typeface="Times New Roman" panose="02020603050405020304" pitchFamily="18" charset="0"/>
                <a:cs typeface="Times New Roman" panose="02020603050405020304" pitchFamily="18" charset="0"/>
              </a:rPr>
              <a:t>of recovery low without substantial intervention</a:t>
            </a:r>
            <a:r>
              <a:rPr lang="en-US" sz="24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5" descr="NP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6"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2036210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4416" y="3466680"/>
            <a:ext cx="1616947" cy="261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1363" y="3135086"/>
            <a:ext cx="1376624" cy="33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9210368" y="6356350"/>
            <a:ext cx="2743200" cy="365125"/>
          </a:xfrm>
        </p:spPr>
        <p:txBody>
          <a:bodyPr/>
          <a:lstStyle/>
          <a:p>
            <a:r>
              <a:rPr lang="en-US" dirty="0" smtClean="0"/>
              <a:t>20</a:t>
            </a:r>
            <a:endParaRPr lang="en-US" dirty="0"/>
          </a:p>
        </p:txBody>
      </p:sp>
      <p:sp>
        <p:nvSpPr>
          <p:cNvPr id="10" name="Title 6"/>
          <p:cNvSpPr>
            <a:spLocks noGrp="1"/>
          </p:cNvSpPr>
          <p:nvPr>
            <p:ph type="title"/>
          </p:nvPr>
        </p:nvSpPr>
        <p:spPr>
          <a:xfrm>
            <a:off x="1117887" y="672466"/>
            <a:ext cx="3995057" cy="1453626"/>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At-Risk Populations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Spring/summer Chinook</a:t>
            </a:r>
            <a:endParaRPr lang="en-US" sz="3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32860" y="2839645"/>
            <a:ext cx="3466682"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13 (42%) </a:t>
            </a:r>
            <a:r>
              <a:rPr lang="en-US" b="1" dirty="0">
                <a:latin typeface="Times New Roman" panose="02020603050405020304" pitchFamily="18" charset="0"/>
                <a:cs typeface="Times New Roman" panose="02020603050405020304" pitchFamily="18" charset="0"/>
              </a:rPr>
              <a:t>currently at or below QET (</a:t>
            </a:r>
            <a:r>
              <a:rPr lang="en-US" b="1" dirty="0" smtClean="0">
                <a:latin typeface="Times New Roman" panose="02020603050405020304" pitchFamily="18" charset="0"/>
                <a:cs typeface="Times New Roman" panose="02020603050405020304" pitchFamily="18" charset="0"/>
              </a:rPr>
              <a:t>50) </a:t>
            </a:r>
            <a:r>
              <a:rPr lang="en-US" b="1" dirty="0" smtClean="0">
                <a:solidFill>
                  <a:srgbClr val="FF0000"/>
                </a:solidFill>
                <a:latin typeface="Times New Roman" panose="02020603050405020304" pitchFamily="18" charset="0"/>
                <a:cs typeface="Times New Roman" panose="02020603050405020304" pitchFamily="18" charset="0"/>
              </a:rPr>
              <a:t>(highlighted yellow in table).</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19 </a:t>
            </a:r>
            <a:r>
              <a:rPr lang="en-US" b="1" dirty="0">
                <a:latin typeface="Times New Roman" panose="02020603050405020304" pitchFamily="18" charset="0"/>
                <a:cs typeface="Times New Roman" panose="02020603050405020304" pitchFamily="18" charset="0"/>
              </a:rPr>
              <a:t>(61%) at or below 50 </a:t>
            </a:r>
            <a:r>
              <a:rPr lang="en-US" b="1" dirty="0" err="1">
                <a:latin typeface="Times New Roman" panose="02020603050405020304" pitchFamily="18" charset="0"/>
                <a:cs typeface="Times New Roman" panose="02020603050405020304" pitchFamily="18" charset="0"/>
              </a:rPr>
              <a:t>spawners</a:t>
            </a:r>
            <a:r>
              <a:rPr lang="en-US" b="1" dirty="0">
                <a:latin typeface="Times New Roman" panose="02020603050405020304" pitchFamily="18" charset="0"/>
                <a:cs typeface="Times New Roman" panose="02020603050405020304" pitchFamily="18" charset="0"/>
              </a:rPr>
              <a:t> in at least one year since </a:t>
            </a:r>
            <a:r>
              <a:rPr lang="en-US" b="1" dirty="0" smtClean="0">
                <a:latin typeface="Times New Roman" panose="02020603050405020304" pitchFamily="18" charset="0"/>
                <a:cs typeface="Times New Roman" panose="02020603050405020304" pitchFamily="18" charset="0"/>
              </a:rPr>
              <a:t>2017.</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24 (77%) </a:t>
            </a:r>
            <a:r>
              <a:rPr lang="en-US" b="1" dirty="0">
                <a:latin typeface="Times New Roman" panose="02020603050405020304" pitchFamily="18" charset="0"/>
                <a:cs typeface="Times New Roman" panose="02020603050405020304" pitchFamily="18" charset="0"/>
              </a:rPr>
              <a:t>predicted to be at or below </a:t>
            </a:r>
            <a:r>
              <a:rPr lang="en-US" b="1" dirty="0" smtClean="0">
                <a:latin typeface="Times New Roman" panose="02020603050405020304" pitchFamily="18" charset="0"/>
                <a:cs typeface="Times New Roman" panose="02020603050405020304" pitchFamily="18" charset="0"/>
              </a:rPr>
              <a:t>50 by 2025 </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red text in table).</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11" name="Picture 10" descr="NP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12" name="Picture 11"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pic>
        <p:nvPicPr>
          <p:cNvPr id="4" name="Picture 3"/>
          <p:cNvPicPr>
            <a:picLocks noChangeAspect="1"/>
          </p:cNvPicPr>
          <p:nvPr/>
        </p:nvPicPr>
        <p:blipFill>
          <a:blip r:embed="rId4"/>
          <a:stretch>
            <a:fillRect/>
          </a:stretch>
        </p:blipFill>
        <p:spPr>
          <a:xfrm>
            <a:off x="4974317" y="35672"/>
            <a:ext cx="6627559" cy="6789643"/>
          </a:xfrm>
          <a:prstGeom prst="rect">
            <a:avLst/>
          </a:prstGeom>
        </p:spPr>
      </p:pic>
    </p:spTree>
    <p:extLst>
      <p:ext uri="{BB962C8B-B14F-4D97-AF65-F5344CB8AC3E}">
        <p14:creationId xmlns:p14="http://schemas.microsoft.com/office/powerpoint/2010/main" val="14914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Call to Action </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r>
              <a:rPr lang="en-US" dirty="0" smtClean="0"/>
              <a:t>21</a:t>
            </a:r>
            <a:endParaRPr lang="en-US" dirty="0"/>
          </a:p>
        </p:txBody>
      </p:sp>
      <p:sp>
        <p:nvSpPr>
          <p:cNvPr id="4" name="TextBox 3"/>
          <p:cNvSpPr txBox="1"/>
          <p:nvPr/>
        </p:nvSpPr>
        <p:spPr>
          <a:xfrm>
            <a:off x="1421423" y="1522154"/>
            <a:ext cx="10770577"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Multiple factors contributing to low abundance.</a:t>
            </a: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Improving survival at multiple life stages needed.</a:t>
            </a: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Maximizing freshwater survival during periods of poor ocean conditions paramount.</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Seek actions sufficient to address current crisis and help salmon thrive – Simpson solution.    </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7"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84915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Bonus Slides</a:t>
            </a:r>
            <a:r>
              <a:rPr lang="de-DE" b="1" dirty="0" smtClean="0">
                <a:latin typeface="Times New Roman" panose="02020603050405020304" pitchFamily="18" charset="0"/>
                <a:cs typeface="Times New Roman" panose="02020603050405020304" pitchFamily="18" charset="0"/>
              </a:rPr>
              <a:t/>
            </a:r>
            <a:br>
              <a:rPr lang="de-DE" b="1"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r>
              <a:rPr lang="en-US" dirty="0" smtClean="0"/>
              <a:t>22</a:t>
            </a:r>
            <a:endParaRPr lang="en-US" dirty="0"/>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Fisheries Logo transparent"/>
          <p:cNvPicPr>
            <a:picLocks noChangeAspect="1" noChangeArrowheads="1"/>
          </p:cNvPicPr>
          <p:nvPr/>
        </p:nvPicPr>
        <p:blipFill>
          <a:blip r:embed="rId2" cstate="print"/>
          <a:srcRect/>
          <a:stretch>
            <a:fillRect/>
          </a:stretch>
        </p:blipFill>
        <p:spPr bwMode="auto">
          <a:xfrm>
            <a:off x="88919" y="6040852"/>
            <a:ext cx="707326" cy="767476"/>
          </a:xfrm>
          <a:prstGeom prst="rect">
            <a:avLst/>
          </a:prstGeom>
          <a:noFill/>
        </p:spPr>
      </p:pic>
      <p:pic>
        <p:nvPicPr>
          <p:cNvPr id="8" name="Picture 7"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spTree>
    <p:extLst>
      <p:ext uri="{BB962C8B-B14F-4D97-AF65-F5344CB8AC3E}">
        <p14:creationId xmlns:p14="http://schemas.microsoft.com/office/powerpoint/2010/main" val="160416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775" y="1220061"/>
            <a:ext cx="8778240" cy="5486400"/>
          </a:xfrm>
          <a:prstGeom prst="rect">
            <a:avLst/>
          </a:prstGeom>
        </p:spPr>
      </p:pic>
      <p:sp>
        <p:nvSpPr>
          <p:cNvPr id="4" name="Title 1"/>
          <p:cNvSpPr txBox="1">
            <a:spLocks/>
          </p:cNvSpPr>
          <p:nvPr/>
        </p:nvSpPr>
        <p:spPr>
          <a:xfrm>
            <a:off x="904018"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Empirical Population Specific Abundance</a:t>
            </a:r>
          </a:p>
          <a:p>
            <a:pPr algn="ctr"/>
            <a:r>
              <a:rPr lang="en-US" sz="2400" b="1" dirty="0" smtClean="0">
                <a:latin typeface="Times New Roman" panose="02020603050405020304" pitchFamily="18" charset="0"/>
                <a:cs typeface="Times New Roman" panose="02020603050405020304" pitchFamily="18" charset="0"/>
              </a:rPr>
              <a:t>Spring/summer Chinook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
        <p:nvSpPr>
          <p:cNvPr id="9" name="Slide Number Placeholder 10"/>
          <p:cNvSpPr>
            <a:spLocks noGrp="1"/>
          </p:cNvSpPr>
          <p:nvPr>
            <p:ph type="sldNum" sz="quarter" idx="12"/>
          </p:nvPr>
        </p:nvSpPr>
        <p:spPr>
          <a:xfrm>
            <a:off x="8610600" y="6356350"/>
            <a:ext cx="2743200" cy="365125"/>
          </a:xfrm>
        </p:spPr>
        <p:txBody>
          <a:bodyPr/>
          <a:lstStyle/>
          <a:p>
            <a:r>
              <a:rPr lang="en-US" dirty="0" smtClean="0"/>
              <a:t>23</a:t>
            </a:r>
            <a:endParaRPr lang="en-US" dirty="0"/>
          </a:p>
        </p:txBody>
      </p:sp>
    </p:spTree>
    <p:extLst>
      <p:ext uri="{BB962C8B-B14F-4D97-AF65-F5344CB8AC3E}">
        <p14:creationId xmlns:p14="http://schemas.microsoft.com/office/powerpoint/2010/main" val="29795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3296"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Populations in Decline Over Last 10 Years</a:t>
            </a:r>
          </a:p>
          <a:p>
            <a:pPr algn="ctr"/>
            <a:r>
              <a:rPr lang="en-US" sz="2400" b="1" dirty="0" smtClean="0">
                <a:latin typeface="Times New Roman" panose="02020603050405020304" pitchFamily="18" charset="0"/>
                <a:cs typeface="Times New Roman" panose="02020603050405020304" pitchFamily="18" charset="0"/>
              </a:rPr>
              <a:t>Spring/summer Chinook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775" y="1158892"/>
            <a:ext cx="8778240" cy="5486400"/>
          </a:xfrm>
          <a:prstGeom prst="rect">
            <a:avLst/>
          </a:prstGeom>
        </p:spPr>
      </p:pic>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smtClean="0"/>
              <a:t>24</a:t>
            </a:r>
            <a:endParaRPr lang="en-US" dirty="0"/>
          </a:p>
        </p:txBody>
      </p:sp>
    </p:spTree>
    <p:extLst>
      <p:ext uri="{BB962C8B-B14F-4D97-AF65-F5344CB8AC3E}">
        <p14:creationId xmlns:p14="http://schemas.microsoft.com/office/powerpoint/2010/main" val="3551191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Empirical Population Specific Abundance</a:t>
            </a:r>
          </a:p>
          <a:p>
            <a:pPr algn="ctr"/>
            <a:r>
              <a:rPr lang="en-US" sz="2400" b="1" dirty="0" smtClean="0">
                <a:latin typeface="Times New Roman" panose="02020603050405020304" pitchFamily="18" charset="0"/>
                <a:cs typeface="Times New Roman" panose="02020603050405020304" pitchFamily="18" charset="0"/>
              </a:rPr>
              <a:t>Summer Steelhead</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625" y="1209675"/>
            <a:ext cx="8778240" cy="5486400"/>
          </a:xfrm>
          <a:prstGeom prst="rect">
            <a:avLst/>
          </a:prstGeom>
        </p:spPr>
      </p:pic>
      <p:sp>
        <p:nvSpPr>
          <p:cNvPr id="7" name="TextBox 6"/>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8" name="Picture 7"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sp>
        <p:nvSpPr>
          <p:cNvPr id="9" name="Slide Number Placeholder 10"/>
          <p:cNvSpPr>
            <a:spLocks noGrp="1"/>
          </p:cNvSpPr>
          <p:nvPr>
            <p:ph type="sldNum" sz="quarter" idx="12"/>
          </p:nvPr>
        </p:nvSpPr>
        <p:spPr>
          <a:xfrm>
            <a:off x="8610600" y="6356350"/>
            <a:ext cx="2743200" cy="365125"/>
          </a:xfrm>
        </p:spPr>
        <p:txBody>
          <a:bodyPr/>
          <a:lstStyle/>
          <a:p>
            <a:r>
              <a:rPr lang="en-US" dirty="0" smtClean="0"/>
              <a:t>25</a:t>
            </a:r>
            <a:endParaRPr lang="en-US" dirty="0"/>
          </a:p>
        </p:txBody>
      </p:sp>
    </p:spTree>
    <p:extLst>
      <p:ext uri="{BB962C8B-B14F-4D97-AF65-F5344CB8AC3E}">
        <p14:creationId xmlns:p14="http://schemas.microsoft.com/office/powerpoint/2010/main" val="14924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Synchrony Across Populations </a:t>
            </a:r>
          </a:p>
          <a:p>
            <a:pPr algn="ctr"/>
            <a:r>
              <a:rPr lang="en-US" sz="2400" b="1" dirty="0" smtClean="0">
                <a:latin typeface="Times New Roman" panose="02020603050405020304" pitchFamily="18" charset="0"/>
                <a:cs typeface="Times New Roman" panose="02020603050405020304" pitchFamily="18" charset="0"/>
              </a:rPr>
              <a:t>Summer Steelhead</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775" y="1162050"/>
            <a:ext cx="8778240" cy="5486400"/>
          </a:xfrm>
          <a:prstGeom prst="rect">
            <a:avLst/>
          </a:prstGeom>
        </p:spPr>
      </p:pic>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sp>
        <p:nvSpPr>
          <p:cNvPr id="7" name="Slide Number Placeholder 10"/>
          <p:cNvSpPr>
            <a:spLocks noGrp="1"/>
          </p:cNvSpPr>
          <p:nvPr>
            <p:ph type="sldNum" sz="quarter" idx="12"/>
          </p:nvPr>
        </p:nvSpPr>
        <p:spPr>
          <a:xfrm>
            <a:off x="8610600" y="6356350"/>
            <a:ext cx="2743200" cy="365125"/>
          </a:xfrm>
        </p:spPr>
        <p:txBody>
          <a:bodyPr/>
          <a:lstStyle/>
          <a:p>
            <a:r>
              <a:rPr lang="en-US" dirty="0" smtClean="0"/>
              <a:t>26</a:t>
            </a:r>
            <a:endParaRPr lang="en-US" dirty="0"/>
          </a:p>
        </p:txBody>
      </p:sp>
    </p:spTree>
    <p:extLst>
      <p:ext uri="{BB962C8B-B14F-4D97-AF65-F5344CB8AC3E}">
        <p14:creationId xmlns:p14="http://schemas.microsoft.com/office/powerpoint/2010/main" val="1312317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Abundance Fits Common Model </a:t>
            </a:r>
          </a:p>
          <a:p>
            <a:pPr algn="ctr"/>
            <a:r>
              <a:rPr lang="en-US" sz="2400" b="1" dirty="0" smtClean="0">
                <a:latin typeface="Times New Roman" panose="02020603050405020304" pitchFamily="18" charset="0"/>
                <a:cs typeface="Times New Roman" panose="02020603050405020304" pitchFamily="18" charset="0"/>
              </a:rPr>
              <a:t>Steelhead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650" y="1228725"/>
            <a:ext cx="8778240" cy="5486400"/>
          </a:xfrm>
          <a:prstGeom prst="rect">
            <a:avLst/>
          </a:prstGeom>
        </p:spPr>
      </p:pic>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smtClean="0"/>
              <a:t>27</a:t>
            </a:r>
            <a:endParaRPr lang="en-US" dirty="0"/>
          </a:p>
        </p:txBody>
      </p:sp>
    </p:spTree>
    <p:extLst>
      <p:ext uri="{BB962C8B-B14F-4D97-AF65-F5344CB8AC3E}">
        <p14:creationId xmlns:p14="http://schemas.microsoft.com/office/powerpoint/2010/main" val="957621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6094" y="83771"/>
            <a:ext cx="1071941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latin typeface="Times New Roman" panose="02020603050405020304" pitchFamily="18" charset="0"/>
                <a:cs typeface="Times New Roman" panose="02020603050405020304" pitchFamily="18" charset="0"/>
              </a:rPr>
              <a:t>Most Populations </a:t>
            </a:r>
            <a:r>
              <a:rPr lang="en-US" sz="4000" b="1" dirty="0" smtClean="0">
                <a:latin typeface="Times New Roman" panose="02020603050405020304" pitchFamily="18" charset="0"/>
                <a:cs typeface="Times New Roman" panose="02020603050405020304" pitchFamily="18" charset="0"/>
              </a:rPr>
              <a:t>in Decline Over Last 10 Years</a:t>
            </a:r>
          </a:p>
          <a:p>
            <a:pPr algn="ctr"/>
            <a:r>
              <a:rPr lang="en-US" sz="2400" b="1" dirty="0" smtClean="0">
                <a:latin typeface="Times New Roman" panose="02020603050405020304" pitchFamily="18" charset="0"/>
                <a:cs typeface="Times New Roman" panose="02020603050405020304" pitchFamily="18" charset="0"/>
              </a:rPr>
              <a:t>Summer Steelhead</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050" y="1228725"/>
            <a:ext cx="8778240" cy="5486400"/>
          </a:xfrm>
          <a:prstGeom prst="rect">
            <a:avLst/>
          </a:prstGeom>
        </p:spPr>
      </p:pic>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6" descr="Fisheries Logo transparent"/>
          <p:cNvPicPr>
            <a:picLocks noChangeAspect="1" noChangeArrowheads="1"/>
          </p:cNvPicPr>
          <p:nvPr/>
        </p:nvPicPr>
        <p:blipFill>
          <a:blip r:embed="rId3"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smtClean="0"/>
              <a:t>28</a:t>
            </a:r>
            <a:endParaRPr lang="en-US" dirty="0"/>
          </a:p>
        </p:txBody>
      </p:sp>
    </p:spTree>
    <p:extLst>
      <p:ext uri="{BB962C8B-B14F-4D97-AF65-F5344CB8AC3E}">
        <p14:creationId xmlns:p14="http://schemas.microsoft.com/office/powerpoint/2010/main" val="64075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5608" y="1488465"/>
            <a:ext cx="7215187" cy="5361229"/>
          </a:xfrm>
          <a:prstGeom prst="rect">
            <a:avLst/>
          </a:prstGeom>
        </p:spPr>
      </p:pic>
      <p:sp>
        <p:nvSpPr>
          <p:cNvPr id="21" name="Slide Number Placeholder 20"/>
          <p:cNvSpPr>
            <a:spLocks noGrp="1"/>
          </p:cNvSpPr>
          <p:nvPr>
            <p:ph type="sldNum" sz="quarter" idx="12"/>
          </p:nvPr>
        </p:nvSpPr>
        <p:spPr/>
        <p:txBody>
          <a:bodyPr/>
          <a:lstStyle/>
          <a:p>
            <a:fld id="{056EA92E-B4D0-4D1C-984C-E6977CF45AC2}" type="slidenum">
              <a:rPr lang="en-US" smtClean="0"/>
              <a:t>3</a:t>
            </a:fld>
            <a:endParaRPr lang="en-US"/>
          </a:p>
        </p:txBody>
      </p:sp>
      <p:sp>
        <p:nvSpPr>
          <p:cNvPr id="4" name="Title 6"/>
          <p:cNvSpPr txBox="1">
            <a:spLocks/>
          </p:cNvSpPr>
          <p:nvPr/>
        </p:nvSpPr>
        <p:spPr>
          <a:xfrm>
            <a:off x="1488831" y="162902"/>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Times New Roman" panose="02020603050405020304" pitchFamily="18" charset="0"/>
                <a:cs typeface="Times New Roman" panose="02020603050405020304" pitchFamily="18" charset="0"/>
              </a:rPr>
              <a:t>Snake River Salmon and Steelhead Returns</a:t>
            </a:r>
          </a:p>
          <a:p>
            <a:pPr algn="ctr"/>
            <a:r>
              <a:rPr lang="en-US" sz="2800" b="1" dirty="0" smtClean="0">
                <a:latin typeface="Times New Roman" panose="02020603050405020304" pitchFamily="18" charset="0"/>
                <a:cs typeface="Times New Roman" panose="02020603050405020304" pitchFamily="18" charset="0"/>
              </a:rPr>
              <a:t>IDFG Presentation to NPCC March 2021</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743201" y="1119133"/>
            <a:ext cx="8036169" cy="369332"/>
          </a:xfrm>
          <a:prstGeom prst="rect">
            <a:avLst/>
          </a:prstGeom>
        </p:spPr>
        <p:txBody>
          <a:bodyPr wrap="square">
            <a:spAutoFit/>
          </a:bodyPr>
          <a:lstStyle/>
          <a:p>
            <a:r>
              <a:rPr lang="en-US" dirty="0">
                <a:hlinkClick r:id="rId3"/>
              </a:rPr>
              <a:t>https://</a:t>
            </a:r>
            <a:r>
              <a:rPr lang="en-US" dirty="0" smtClean="0">
                <a:hlinkClick r:id="rId3"/>
              </a:rPr>
              <a:t>nwcouncil.app.box.com/s/h0iyex0w1oo9m98fv4hojmzv0qogibpi</a:t>
            </a:r>
            <a:r>
              <a:rPr lang="en-US" dirty="0" smtClean="0"/>
              <a:t>  (Slide 3)</a:t>
            </a:r>
            <a:endParaRPr lang="en-US" dirty="0"/>
          </a:p>
        </p:txBody>
      </p:sp>
      <p:sp>
        <p:nvSpPr>
          <p:cNvPr id="6" name="TextBox 5"/>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7" name="Picture 5" descr="N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8" name="Picture 6" descr="Fisheries Logo transparent"/>
          <p:cNvPicPr>
            <a:picLocks noChangeAspect="1" noChangeArrowheads="1"/>
          </p:cNvPicPr>
          <p:nvPr/>
        </p:nvPicPr>
        <p:blipFill>
          <a:blip r:embed="rId5"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94630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98688" y="365125"/>
            <a:ext cx="10515600" cy="1325563"/>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Management Goals and Thresholds</a:t>
            </a:r>
            <a:br>
              <a:rPr lang="en-US"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Snake Basin Spring/summer </a:t>
            </a:r>
            <a:r>
              <a:rPr lang="en-US" sz="2800" b="1" dirty="0">
                <a:latin typeface="Times New Roman" panose="02020603050405020304" pitchFamily="18" charset="0"/>
                <a:cs typeface="Times New Roman" panose="02020603050405020304" pitchFamily="18" charset="0"/>
              </a:rPr>
              <a:t>Chinook </a:t>
            </a:r>
            <a:r>
              <a:rPr lang="en-US" sz="2800" b="1" dirty="0" smtClean="0">
                <a:latin typeface="Times New Roman" panose="02020603050405020304" pitchFamily="18" charset="0"/>
                <a:cs typeface="Times New Roman" panose="02020603050405020304" pitchFamily="18" charset="0"/>
              </a:rPr>
              <a:t>Salmon</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38 Extant (32 listed and 6 non-listed) Populations</a:t>
            </a:r>
            <a:endParaRPr lang="en-US" sz="28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40160" y="1700149"/>
            <a:ext cx="11185491" cy="4351338"/>
          </a:xfrm>
        </p:spPr>
        <p:txBody>
          <a:bodyPr>
            <a:noAutofit/>
          </a:bodyPr>
          <a:lstStyle/>
          <a:p>
            <a:pPr marL="914400" lvl="2" indent="0">
              <a:buNone/>
            </a:pPr>
            <a:r>
              <a:rPr lang="en-US" sz="2400" u="sng" dirty="0">
                <a:solidFill>
                  <a:srgbClr val="92D050"/>
                </a:solidFill>
                <a:latin typeface="Times New Roman" panose="02020603050405020304" pitchFamily="18" charset="0"/>
                <a:cs typeface="Times New Roman" panose="02020603050405020304" pitchFamily="18" charset="0"/>
              </a:rPr>
              <a:t>Desired</a:t>
            </a:r>
            <a:r>
              <a:rPr lang="en-US" sz="2800" dirty="0">
                <a:solidFill>
                  <a:srgbClr val="92D05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Healthy and Harvestable </a:t>
            </a:r>
            <a:r>
              <a:rPr lang="en-US" sz="1800" dirty="0" smtClean="0">
                <a:latin typeface="Times New Roman" panose="02020603050405020304" pitchFamily="18" charset="0"/>
                <a:cs typeface="Times New Roman" panose="02020603050405020304" pitchFamily="18" charset="0"/>
              </a:rPr>
              <a:t>– CBP, NPCC</a:t>
            </a:r>
            <a:endParaRPr lang="en-US" sz="1800" dirty="0">
              <a:latin typeface="Times New Roman" panose="02020603050405020304" pitchFamily="18" charset="0"/>
              <a:cs typeface="Times New Roman" panose="02020603050405020304" pitchFamily="18" charset="0"/>
            </a:endParaRPr>
          </a:p>
          <a:p>
            <a:pPr lvl="3"/>
            <a:r>
              <a:rPr lang="en-US" dirty="0">
                <a:latin typeface="Times New Roman" panose="02020603050405020304" pitchFamily="18" charset="0"/>
                <a:cs typeface="Times New Roman" panose="02020603050405020304" pitchFamily="18" charset="0"/>
              </a:rPr>
              <a:t>Range from 2,000 to 8,000 per population. </a:t>
            </a:r>
          </a:p>
          <a:p>
            <a:pPr lvl="3"/>
            <a:r>
              <a:rPr lang="en-US" dirty="0">
                <a:latin typeface="Times New Roman" panose="02020603050405020304" pitchFamily="18" charset="0"/>
                <a:cs typeface="Times New Roman" panose="02020603050405020304" pitchFamily="18" charset="0"/>
              </a:rPr>
              <a:t>179,000 escapement at Lower </a:t>
            </a:r>
            <a:r>
              <a:rPr lang="en-US" dirty="0" smtClean="0">
                <a:latin typeface="Times New Roman" panose="02020603050405020304" pitchFamily="18" charset="0"/>
                <a:cs typeface="Times New Roman" panose="02020603050405020304" pitchFamily="18" charset="0"/>
              </a:rPr>
              <a:t>Granite Dam, </a:t>
            </a:r>
            <a:r>
              <a:rPr lang="en-US" dirty="0">
                <a:latin typeface="Times New Roman" panose="02020603050405020304" pitchFamily="18" charset="0"/>
                <a:cs typeface="Times New Roman" panose="02020603050405020304" pitchFamily="18" charset="0"/>
              </a:rPr>
              <a:t>excluding blocked areas (235,000 with blocked areas). </a:t>
            </a:r>
          </a:p>
          <a:p>
            <a:pPr lvl="3"/>
            <a:r>
              <a:rPr lang="en-US" dirty="0" smtClean="0">
                <a:latin typeface="Times New Roman" panose="02020603050405020304" pitchFamily="18" charset="0"/>
                <a:cs typeface="Times New Roman" panose="02020603050405020304" pitchFamily="18" charset="0"/>
              </a:rPr>
              <a:t>Aggregated </a:t>
            </a:r>
            <a:r>
              <a:rPr lang="en-US" dirty="0">
                <a:latin typeface="Times New Roman" panose="02020603050405020304" pitchFamily="18" charset="0"/>
                <a:cs typeface="Times New Roman" panose="02020603050405020304" pitchFamily="18" charset="0"/>
              </a:rPr>
              <a:t>values for Snake Basin populations = </a:t>
            </a:r>
            <a:r>
              <a:rPr lang="en-US" dirty="0" smtClean="0">
                <a:latin typeface="Times New Roman" panose="02020603050405020304" pitchFamily="18" charset="0"/>
                <a:cs typeface="Times New Roman" panose="02020603050405020304" pitchFamily="18" charset="0"/>
              </a:rPr>
              <a:t>121,000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124,000 including </a:t>
            </a:r>
            <a:r>
              <a:rPr lang="en-US" dirty="0" err="1" smtClean="0">
                <a:latin typeface="Times New Roman" panose="02020603050405020304" pitchFamily="18" charset="0"/>
                <a:cs typeface="Times New Roman" panose="02020603050405020304" pitchFamily="18" charset="0"/>
              </a:rPr>
              <a:t>Tucannon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914400" lvl="2" indent="0">
              <a:buNone/>
            </a:pPr>
            <a:endParaRPr lang="en-US" sz="1800" dirty="0">
              <a:latin typeface="Times New Roman" panose="02020603050405020304" pitchFamily="18" charset="0"/>
              <a:cs typeface="Times New Roman" panose="02020603050405020304" pitchFamily="18" charset="0"/>
            </a:endParaRPr>
          </a:p>
          <a:p>
            <a:pPr marL="914400" lvl="2" indent="0">
              <a:buNone/>
            </a:pPr>
            <a:r>
              <a:rPr lang="en-US" sz="2400" u="sng" dirty="0">
                <a:solidFill>
                  <a:schemeClr val="accent1"/>
                </a:solidFill>
                <a:latin typeface="Times New Roman" panose="02020603050405020304" pitchFamily="18" charset="0"/>
                <a:cs typeface="Times New Roman" panose="02020603050405020304" pitchFamily="18" charset="0"/>
              </a:rPr>
              <a:t>Delisting</a:t>
            </a:r>
            <a:r>
              <a:rPr lang="en-US" sz="2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Minimum Abundance Threshold (MAT) – NOAA</a:t>
            </a:r>
          </a:p>
          <a:p>
            <a:pPr lvl="3"/>
            <a:r>
              <a:rPr lang="en-US" dirty="0">
                <a:latin typeface="Times New Roman" panose="02020603050405020304" pitchFamily="18" charset="0"/>
                <a:cs typeface="Times New Roman" panose="02020603050405020304" pitchFamily="18" charset="0"/>
              </a:rPr>
              <a:t>Range from 500 to 2,000 per population.</a:t>
            </a:r>
          </a:p>
          <a:p>
            <a:pPr lvl="3"/>
            <a:r>
              <a:rPr lang="en-US" dirty="0">
                <a:latin typeface="Times New Roman" panose="02020603050405020304" pitchFamily="18" charset="0"/>
                <a:cs typeface="Times New Roman" panose="02020603050405020304" pitchFamily="18" charset="0"/>
              </a:rPr>
              <a:t>Aggregated values for Snake Basin populations = 30,000 (29,250 at Lower Granite Dam).</a:t>
            </a:r>
          </a:p>
          <a:p>
            <a:pPr marL="914400" lvl="2" indent="0">
              <a:buNone/>
            </a:pPr>
            <a:endParaRPr lang="en-US" sz="1800" dirty="0">
              <a:latin typeface="Times New Roman" panose="02020603050405020304" pitchFamily="18" charset="0"/>
              <a:cs typeface="Times New Roman" panose="02020603050405020304" pitchFamily="18" charset="0"/>
            </a:endParaRPr>
          </a:p>
          <a:p>
            <a:pPr marL="914400" lvl="2" indent="0">
              <a:buNone/>
            </a:pPr>
            <a:r>
              <a:rPr lang="en-US" sz="2400" u="sng" dirty="0">
                <a:solidFill>
                  <a:srgbClr val="FFC000"/>
                </a:solidFill>
                <a:latin typeface="Times New Roman" panose="02020603050405020304" pitchFamily="18" charset="0"/>
                <a:cs typeface="Times New Roman" panose="02020603050405020304" pitchFamily="18" charset="0"/>
              </a:rPr>
              <a:t>Critical</a:t>
            </a:r>
            <a:r>
              <a:rPr lang="en-US" sz="1800" dirty="0">
                <a:latin typeface="Times New Roman" panose="02020603050405020304" pitchFamily="18" charset="0"/>
                <a:cs typeface="Times New Roman" panose="02020603050405020304" pitchFamily="18" charset="0"/>
              </a:rPr>
              <a:t>  - Quasi-Extinction Threshold (QET) - </a:t>
            </a:r>
            <a:r>
              <a:rPr lang="fr-FR" sz="1800" dirty="0">
                <a:latin typeface="Times New Roman" panose="02020603050405020304" pitchFamily="18" charset="0"/>
                <a:cs typeface="Times New Roman" panose="02020603050405020304" pitchFamily="18" charset="0"/>
              </a:rPr>
              <a:t>NOAA </a:t>
            </a:r>
          </a:p>
          <a:p>
            <a:pPr lvl="3"/>
            <a:r>
              <a:rPr lang="en-US" dirty="0">
                <a:latin typeface="Times New Roman" panose="02020603050405020304" pitchFamily="18" charset="0"/>
                <a:cs typeface="Times New Roman" panose="02020603050405020304" pitchFamily="18" charset="0"/>
              </a:rPr>
              <a:t>50 or fewer </a:t>
            </a:r>
            <a:r>
              <a:rPr lang="en-US" dirty="0" err="1">
                <a:latin typeface="Times New Roman" panose="02020603050405020304" pitchFamily="18" charset="0"/>
                <a:cs typeface="Times New Roman" panose="02020603050405020304" pitchFamily="18" charset="0"/>
              </a:rPr>
              <a:t>spawners</a:t>
            </a:r>
            <a:r>
              <a:rPr lang="en-US" dirty="0">
                <a:latin typeface="Times New Roman" panose="02020603050405020304" pitchFamily="18" charset="0"/>
                <a:cs typeface="Times New Roman" panose="02020603050405020304" pitchFamily="18" charset="0"/>
              </a:rPr>
              <a:t> within a population for four consecutive years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3"/>
            <a:r>
              <a:rPr lang="en-US" dirty="0">
                <a:latin typeface="Times New Roman" panose="02020603050405020304" pitchFamily="18" charset="0"/>
                <a:cs typeface="Times New Roman" panose="02020603050405020304" pitchFamily="18" charset="0"/>
              </a:rPr>
              <a:t>Aggregated values for Snake Basin populations = </a:t>
            </a:r>
            <a:r>
              <a:rPr lang="en-US" dirty="0" smtClean="0">
                <a:latin typeface="Times New Roman" panose="02020603050405020304" pitchFamily="18" charset="0"/>
                <a:cs typeface="Times New Roman" panose="02020603050405020304" pitchFamily="18" charset="0"/>
              </a:rPr>
              <a:t>1,900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1,850 </a:t>
            </a:r>
            <a:r>
              <a:rPr lang="en-US" dirty="0">
                <a:latin typeface="Times New Roman" panose="02020603050405020304" pitchFamily="18" charset="0"/>
                <a:cs typeface="Times New Roman" panose="02020603050405020304" pitchFamily="18" charset="0"/>
              </a:rPr>
              <a:t>at Lower Granite Dam). </a:t>
            </a:r>
          </a:p>
          <a:p>
            <a:pPr marL="1371600" lvl="3" indent="0">
              <a:buNone/>
            </a:pPr>
            <a:endParaRPr lang="fr-FR" dirty="0">
              <a:latin typeface="Times New Roman" panose="02020603050405020304" pitchFamily="18" charset="0"/>
              <a:cs typeface="Times New Roman" panose="02020603050405020304" pitchFamily="18" charset="0"/>
            </a:endParaRPr>
          </a:p>
          <a:p>
            <a:pPr marL="914400" lvl="2" indent="0">
              <a:buNone/>
            </a:pPr>
            <a:r>
              <a:rPr lang="en-US" sz="2400" u="sng" dirty="0" smtClean="0">
                <a:solidFill>
                  <a:srgbClr val="FF0000"/>
                </a:solidFill>
                <a:latin typeface="Times New Roman" panose="02020603050405020304" pitchFamily="18" charset="0"/>
                <a:cs typeface="Times New Roman" panose="02020603050405020304" pitchFamily="18" charset="0"/>
              </a:rPr>
              <a:t>Extirpation</a:t>
            </a:r>
            <a:r>
              <a:rPr lang="en-US" sz="1800" dirty="0" smtClean="0">
                <a:latin typeface="Times New Roman" panose="02020603050405020304" pitchFamily="18" charset="0"/>
                <a:cs typeface="Times New Roman" panose="02020603050405020304" pitchFamily="18" charset="0"/>
              </a:rPr>
              <a:t>  - Functionally </a:t>
            </a:r>
            <a:r>
              <a:rPr lang="en-US" sz="1800" dirty="0">
                <a:latin typeface="Times New Roman" panose="02020603050405020304" pitchFamily="18" charset="0"/>
                <a:cs typeface="Times New Roman" panose="02020603050405020304" pitchFamily="18" charset="0"/>
              </a:rPr>
              <a:t>E</a:t>
            </a:r>
            <a:r>
              <a:rPr lang="en-US" sz="1800" dirty="0" smtClean="0">
                <a:latin typeface="Times New Roman" panose="02020603050405020304" pitchFamily="18" charset="0"/>
                <a:cs typeface="Times New Roman" panose="02020603050405020304" pitchFamily="18" charset="0"/>
              </a:rPr>
              <a:t>xtinct or Absolute Extinction </a:t>
            </a:r>
          </a:p>
          <a:p>
            <a:pPr lvl="3"/>
            <a:r>
              <a:rPr lang="en-US" sz="1600" dirty="0" smtClean="0">
                <a:latin typeface="Times New Roman" panose="02020603050405020304" pitchFamily="18" charset="0"/>
                <a:cs typeface="Times New Roman" panose="02020603050405020304" pitchFamily="18" charset="0"/>
              </a:rPr>
              <a:t>One or fewer adults in each year of cohort/generation</a:t>
            </a:r>
            <a:endParaRPr lang="fr-FR" sz="1600" dirty="0" smtClean="0">
              <a:latin typeface="Times New Roman" panose="02020603050405020304" pitchFamily="18" charset="0"/>
              <a:cs typeface="Times New Roman" panose="02020603050405020304" pitchFamily="18" charset="0"/>
            </a:endParaRPr>
          </a:p>
          <a:p>
            <a:pPr marL="914400" lvl="2" indent="0">
              <a:buNone/>
            </a:pPr>
            <a:endParaRPr lang="en-US" sz="1800" dirty="0">
              <a:latin typeface="Times New Roman" panose="02020603050405020304" pitchFamily="18" charset="0"/>
              <a:cs typeface="Times New Roman" panose="02020603050405020304" pitchFamily="18" charset="0"/>
            </a:endParaRPr>
          </a:p>
          <a:p>
            <a:pPr marL="914400" lvl="2" indent="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056EA92E-B4D0-4D1C-984C-E6977CF45AC2}" type="slidenum">
              <a:rPr lang="en-US" smtClean="0"/>
              <a:t>4</a:t>
            </a:fld>
            <a:endParaRPr lang="en-US"/>
          </a:p>
        </p:txBody>
      </p:sp>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9"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381996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40497" y="3931540"/>
            <a:ext cx="3793678" cy="2818884"/>
          </a:xfrm>
          <a:prstGeom prst="rect">
            <a:avLst/>
          </a:prstGeom>
        </p:spPr>
      </p:pic>
      <p:cxnSp>
        <p:nvCxnSpPr>
          <p:cNvPr id="7" name="Straight Connector 6"/>
          <p:cNvCxnSpPr/>
          <p:nvPr/>
        </p:nvCxnSpPr>
        <p:spPr>
          <a:xfrm flipV="1">
            <a:off x="6956903" y="2743200"/>
            <a:ext cx="10370" cy="170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982866" y="125948"/>
            <a:ext cx="5185" cy="9400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989885" y="148547"/>
            <a:ext cx="3215730" cy="922"/>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6" idx="1"/>
          </p:cNvCxnSpPr>
          <p:nvPr/>
        </p:nvCxnSpPr>
        <p:spPr>
          <a:xfrm flipV="1">
            <a:off x="6975748" y="5374087"/>
            <a:ext cx="3172769" cy="4737"/>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75748" y="6137031"/>
            <a:ext cx="3216315" cy="5046"/>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48517" y="-12047"/>
            <a:ext cx="1880836" cy="369332"/>
          </a:xfrm>
          <a:prstGeom prst="rect">
            <a:avLst/>
          </a:prstGeom>
          <a:noFill/>
        </p:spPr>
        <p:txBody>
          <a:bodyPr wrap="none" rtlCol="0">
            <a:spAutoFit/>
          </a:bodyPr>
          <a:lstStyle/>
          <a:p>
            <a:r>
              <a:rPr lang="en-US" dirty="0" smtClean="0"/>
              <a:t>Desired = 179,000</a:t>
            </a:r>
            <a:endParaRPr lang="en-US" dirty="0"/>
          </a:p>
        </p:txBody>
      </p:sp>
      <p:sp>
        <p:nvSpPr>
          <p:cNvPr id="16" name="TextBox 15"/>
          <p:cNvSpPr txBox="1"/>
          <p:nvPr/>
        </p:nvSpPr>
        <p:spPr>
          <a:xfrm>
            <a:off x="10148517" y="5189421"/>
            <a:ext cx="1860446" cy="369332"/>
          </a:xfrm>
          <a:prstGeom prst="rect">
            <a:avLst/>
          </a:prstGeom>
          <a:noFill/>
        </p:spPr>
        <p:txBody>
          <a:bodyPr wrap="none" rtlCol="0">
            <a:spAutoFit/>
          </a:bodyPr>
          <a:lstStyle/>
          <a:p>
            <a:r>
              <a:rPr lang="en-US" dirty="0" smtClean="0"/>
              <a:t>Delisting = 29,250</a:t>
            </a:r>
            <a:endParaRPr lang="en-US" dirty="0"/>
          </a:p>
        </p:txBody>
      </p:sp>
      <p:sp>
        <p:nvSpPr>
          <p:cNvPr id="17" name="TextBox 16"/>
          <p:cNvSpPr txBox="1"/>
          <p:nvPr/>
        </p:nvSpPr>
        <p:spPr>
          <a:xfrm>
            <a:off x="10140144" y="5954762"/>
            <a:ext cx="1630254" cy="369332"/>
          </a:xfrm>
          <a:prstGeom prst="rect">
            <a:avLst/>
          </a:prstGeom>
          <a:noFill/>
        </p:spPr>
        <p:txBody>
          <a:bodyPr wrap="none" rtlCol="0">
            <a:spAutoFit/>
          </a:bodyPr>
          <a:lstStyle/>
          <a:p>
            <a:r>
              <a:rPr lang="en-US" dirty="0" smtClean="0"/>
              <a:t>Critical = 1,850</a:t>
            </a:r>
            <a:endParaRPr lang="en-US" dirty="0"/>
          </a:p>
        </p:txBody>
      </p:sp>
      <p:sp>
        <p:nvSpPr>
          <p:cNvPr id="2" name="Slide Number Placeholder 1"/>
          <p:cNvSpPr>
            <a:spLocks noGrp="1"/>
          </p:cNvSpPr>
          <p:nvPr>
            <p:ph type="sldNum" sz="quarter" idx="12"/>
          </p:nvPr>
        </p:nvSpPr>
        <p:spPr>
          <a:xfrm>
            <a:off x="9101760" y="6248774"/>
            <a:ext cx="2743200" cy="365125"/>
          </a:xfrm>
        </p:spPr>
        <p:txBody>
          <a:bodyPr/>
          <a:lstStyle/>
          <a:p>
            <a:fld id="{056EA92E-B4D0-4D1C-984C-E6977CF45AC2}" type="slidenum">
              <a:rPr lang="en-US" smtClean="0"/>
              <a:t>5</a:t>
            </a:fld>
            <a:endParaRPr lang="en-US"/>
          </a:p>
        </p:txBody>
      </p:sp>
      <p:sp>
        <p:nvSpPr>
          <p:cNvPr id="18" name="Title 6"/>
          <p:cNvSpPr txBox="1">
            <a:spLocks/>
          </p:cNvSpPr>
          <p:nvPr/>
        </p:nvSpPr>
        <p:spPr>
          <a:xfrm>
            <a:off x="868391" y="354166"/>
            <a:ext cx="5163132" cy="639625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Times New Roman" panose="02020603050405020304" pitchFamily="18" charset="0"/>
                <a:cs typeface="Times New Roman" panose="02020603050405020304" pitchFamily="18" charset="0"/>
              </a:rPr>
              <a:t>Snake River Chinook Salmon  Returns Relative to Aggregated Population Management Goals and Thresholds</a:t>
            </a:r>
          </a:p>
          <a:p>
            <a:pPr algn="ctr"/>
            <a:endParaRPr lang="en-US" b="1" dirty="0">
              <a:latin typeface="Times New Roman" panose="02020603050405020304" pitchFamily="18" charset="0"/>
              <a:cs typeface="Times New Roman" panose="02020603050405020304" pitchFamily="18" charset="0"/>
            </a:endParaRPr>
          </a:p>
          <a:p>
            <a:pPr algn="ctr"/>
            <a:r>
              <a:rPr lang="en-US" sz="2200" b="1" dirty="0" smtClean="0">
                <a:latin typeface="Times New Roman" panose="02020603050405020304" pitchFamily="18" charset="0"/>
                <a:cs typeface="Times New Roman" panose="02020603050405020304" pitchFamily="18" charset="0"/>
              </a:rPr>
              <a:t>Modified from IDFG March 2021 Presentation to NPCC</a:t>
            </a:r>
            <a:endParaRPr lang="en-US" sz="2200"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flipV="1">
            <a:off x="6968626" y="1066782"/>
            <a:ext cx="10370" cy="17018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19091" y="2699915"/>
            <a:ext cx="974690" cy="169277"/>
          </a:xfrm>
          <a:prstGeom prst="rect">
            <a:avLst/>
          </a:prstGeom>
          <a:noFill/>
        </p:spPr>
        <p:txBody>
          <a:bodyPr wrap="square" rtlCol="0">
            <a:spAutoFit/>
          </a:bodyPr>
          <a:lstStyle/>
          <a:p>
            <a:r>
              <a:rPr lang="en-US" sz="500" dirty="0" smtClean="0"/>
              <a:t>100,000</a:t>
            </a:r>
            <a:endParaRPr lang="en-US" sz="500" dirty="0"/>
          </a:p>
        </p:txBody>
      </p:sp>
      <p:sp>
        <p:nvSpPr>
          <p:cNvPr id="20" name="TextBox 19"/>
          <p:cNvSpPr txBox="1"/>
          <p:nvPr/>
        </p:nvSpPr>
        <p:spPr>
          <a:xfrm>
            <a:off x="6639187" y="981359"/>
            <a:ext cx="974690" cy="169277"/>
          </a:xfrm>
          <a:prstGeom prst="rect">
            <a:avLst/>
          </a:prstGeom>
          <a:noFill/>
        </p:spPr>
        <p:txBody>
          <a:bodyPr wrap="square" rtlCol="0">
            <a:spAutoFit/>
          </a:bodyPr>
          <a:lstStyle/>
          <a:p>
            <a:r>
              <a:rPr lang="en-US" sz="500" dirty="0" smtClean="0"/>
              <a:t>150,000</a:t>
            </a:r>
            <a:endParaRPr lang="en-US" sz="500" dirty="0"/>
          </a:p>
        </p:txBody>
      </p:sp>
      <p:sp>
        <p:nvSpPr>
          <p:cNvPr id="21" name="TextBox 20"/>
          <p:cNvSpPr txBox="1"/>
          <p:nvPr/>
        </p:nvSpPr>
        <p:spPr>
          <a:xfrm>
            <a:off x="6619091" y="1838117"/>
            <a:ext cx="974690" cy="169277"/>
          </a:xfrm>
          <a:prstGeom prst="rect">
            <a:avLst/>
          </a:prstGeom>
          <a:noFill/>
        </p:spPr>
        <p:txBody>
          <a:bodyPr wrap="square" rtlCol="0">
            <a:spAutoFit/>
          </a:bodyPr>
          <a:lstStyle/>
          <a:p>
            <a:r>
              <a:rPr lang="en-US" sz="500" dirty="0" smtClean="0"/>
              <a:t>125,000</a:t>
            </a:r>
            <a:endParaRPr lang="en-US" sz="500" dirty="0"/>
          </a:p>
        </p:txBody>
      </p:sp>
      <p:sp>
        <p:nvSpPr>
          <p:cNvPr id="22" name="TextBox 21"/>
          <p:cNvSpPr txBox="1"/>
          <p:nvPr/>
        </p:nvSpPr>
        <p:spPr>
          <a:xfrm>
            <a:off x="6639187" y="3499753"/>
            <a:ext cx="974690" cy="169277"/>
          </a:xfrm>
          <a:prstGeom prst="rect">
            <a:avLst/>
          </a:prstGeom>
          <a:noFill/>
        </p:spPr>
        <p:txBody>
          <a:bodyPr wrap="square" rtlCol="0">
            <a:spAutoFit/>
          </a:bodyPr>
          <a:lstStyle/>
          <a:p>
            <a:r>
              <a:rPr lang="en-US" sz="500" dirty="0" smtClean="0"/>
              <a:t>75,000</a:t>
            </a:r>
            <a:endParaRPr lang="en-US" sz="500" dirty="0"/>
          </a:p>
        </p:txBody>
      </p:sp>
      <p:sp>
        <p:nvSpPr>
          <p:cNvPr id="24" name="TextBox 23"/>
          <p:cNvSpPr txBox="1"/>
          <p:nvPr/>
        </p:nvSpPr>
        <p:spPr>
          <a:xfrm>
            <a:off x="6630816" y="222008"/>
            <a:ext cx="974690" cy="169277"/>
          </a:xfrm>
          <a:prstGeom prst="rect">
            <a:avLst/>
          </a:prstGeom>
          <a:noFill/>
        </p:spPr>
        <p:txBody>
          <a:bodyPr wrap="square" rtlCol="0">
            <a:spAutoFit/>
          </a:bodyPr>
          <a:lstStyle/>
          <a:p>
            <a:r>
              <a:rPr lang="en-US" sz="500" dirty="0" smtClean="0"/>
              <a:t>175,000</a:t>
            </a:r>
            <a:endParaRPr lang="en-US" sz="500" dirty="0"/>
          </a:p>
        </p:txBody>
      </p:sp>
      <p:sp>
        <p:nvSpPr>
          <p:cNvPr id="23" name="TextBox 22"/>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25" name="Picture 5" descr="N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26" name="Picture 6" descr="Fisheries Logo transparent"/>
          <p:cNvPicPr>
            <a:picLocks noChangeAspect="1" noChangeArrowheads="1"/>
          </p:cNvPicPr>
          <p:nvPr/>
        </p:nvPicPr>
        <p:blipFill>
          <a:blip r:embed="rId5" cstate="print"/>
          <a:srcRect/>
          <a:stretch>
            <a:fillRect/>
          </a:stretch>
        </p:blipFill>
        <p:spPr bwMode="auto">
          <a:xfrm>
            <a:off x="88919" y="6040852"/>
            <a:ext cx="707326" cy="767476"/>
          </a:xfrm>
          <a:prstGeom prst="rect">
            <a:avLst/>
          </a:prstGeom>
          <a:noFill/>
        </p:spPr>
      </p:pic>
      <p:cxnSp>
        <p:nvCxnSpPr>
          <p:cNvPr id="5" name="Straight Connector 4"/>
          <p:cNvCxnSpPr/>
          <p:nvPr/>
        </p:nvCxnSpPr>
        <p:spPr>
          <a:xfrm>
            <a:off x="8994531" y="5715000"/>
            <a:ext cx="606669" cy="87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80841" y="4812324"/>
            <a:ext cx="167891" cy="8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86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531" y="365125"/>
            <a:ext cx="10515600" cy="1325563"/>
          </a:xfrm>
        </p:spPr>
        <p:txBody>
          <a:bodyPr/>
          <a:lstStyle/>
          <a:p>
            <a:pPr algn="ctr"/>
            <a:r>
              <a:rPr lang="en-US" b="1" dirty="0">
                <a:latin typeface="Times New Roman" panose="02020603050405020304" pitchFamily="18" charset="0"/>
                <a:cs typeface="Times New Roman" panose="02020603050405020304" pitchFamily="18" charset="0"/>
              </a:rPr>
              <a:t>Population Specific Abundance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Data Sources and Attribution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08641" y="1825625"/>
            <a:ext cx="10515600" cy="2966183"/>
          </a:xfrm>
        </p:spPr>
        <p:txBody>
          <a:bodyPr>
            <a:normAutofit/>
          </a:bodyPr>
          <a:lstStyle/>
          <a:p>
            <a:pPr marL="457200" lvl="1" indent="-457200">
              <a:spcBef>
                <a:spcPts val="1000"/>
              </a:spcBef>
            </a:pPr>
            <a:r>
              <a:rPr lang="en-US" sz="2000" dirty="0" smtClean="0">
                <a:latin typeface="Times New Roman" panose="02020603050405020304" pitchFamily="18" charset="0"/>
                <a:cs typeface="Times New Roman" panose="02020603050405020304" pitchFamily="18" charset="0"/>
              </a:rPr>
              <a:t>Spring/summer Chinook </a:t>
            </a:r>
            <a:r>
              <a:rPr lang="en-US" sz="2000" dirty="0" err="1" smtClean="0">
                <a:latin typeface="Times New Roman" panose="02020603050405020304" pitchFamily="18" charset="0"/>
                <a:cs typeface="Times New Roman" panose="02020603050405020304" pitchFamily="18" charset="0"/>
              </a:rPr>
              <a:t>NOSAij</a:t>
            </a:r>
            <a:r>
              <a:rPr lang="en-US" sz="2000" dirty="0" smtClean="0">
                <a:latin typeface="Times New Roman" panose="02020603050405020304" pitchFamily="18" charset="0"/>
                <a:cs typeface="Times New Roman" panose="02020603050405020304" pitchFamily="18" charset="0"/>
              </a:rPr>
              <a:t> (weir M/R and SGS surveys)</a:t>
            </a:r>
          </a:p>
          <a:p>
            <a:pPr marL="457200" lvl="1" indent="0">
              <a:buNone/>
            </a:pPr>
            <a:r>
              <a:rPr lang="en-US" sz="2000" dirty="0" smtClean="0">
                <a:latin typeface="Times New Roman" panose="02020603050405020304" pitchFamily="18" charset="0"/>
                <a:cs typeface="Times New Roman" panose="02020603050405020304" pitchFamily="18" charset="0"/>
              </a:rPr>
              <a:t>- 1980-2019 - Coordinated Assessments </a:t>
            </a:r>
          </a:p>
          <a:p>
            <a:pPr marL="457200" lvl="1" indent="0">
              <a:buNone/>
            </a:pPr>
            <a:r>
              <a:rPr lang="en-US" sz="2000" dirty="0" smtClean="0">
                <a:latin typeface="Times New Roman" panose="02020603050405020304" pitchFamily="18" charset="0"/>
                <a:cs typeface="Times New Roman" panose="02020603050405020304" pitchFamily="18" charset="0"/>
              </a:rPr>
              <a:t>- 2020 – Personal Communication with IDFG, ODFW, NPT </a:t>
            </a:r>
          </a:p>
          <a:p>
            <a:r>
              <a:rPr lang="en-US" sz="2000" dirty="0" smtClean="0">
                <a:latin typeface="Times New Roman" panose="02020603050405020304" pitchFamily="18" charset="0"/>
                <a:cs typeface="Times New Roman" panose="02020603050405020304" pitchFamily="18" charset="0"/>
              </a:rPr>
              <a:t>Results </a:t>
            </a:r>
            <a:r>
              <a:rPr lang="en-US" sz="2000" dirty="0">
                <a:latin typeface="Times New Roman" panose="02020603050405020304" pitchFamily="18" charset="0"/>
                <a:cs typeface="Times New Roman" panose="02020603050405020304" pitchFamily="18" charset="0"/>
              </a:rPr>
              <a:t>limited to 31 of 32 ESA listed spring/summer Chinook populations. </a:t>
            </a:r>
          </a:p>
          <a:p>
            <a:r>
              <a:rPr lang="en-US" sz="2000" dirty="0">
                <a:latin typeface="Times New Roman" panose="02020603050405020304" pitchFamily="18" charset="0"/>
                <a:cs typeface="Times New Roman" panose="02020603050405020304" pitchFamily="18" charset="0"/>
              </a:rPr>
              <a:t>Asotin, </a:t>
            </a:r>
            <a:r>
              <a:rPr lang="en-US" sz="2000" dirty="0" err="1">
                <a:latin typeface="Times New Roman" panose="02020603050405020304" pitchFamily="18" charset="0"/>
                <a:cs typeface="Times New Roman" panose="02020603050405020304" pitchFamily="18" charset="0"/>
              </a:rPr>
              <a:t>Lookingglass</a:t>
            </a:r>
            <a:r>
              <a:rPr lang="en-US" sz="2000" dirty="0">
                <a:latin typeface="Times New Roman" panose="02020603050405020304" pitchFamily="18" charset="0"/>
                <a:cs typeface="Times New Roman" panose="02020603050405020304" pitchFamily="18" charset="0"/>
              </a:rPr>
              <a:t>, and Big Sheep creeks already classified as functionally extirpated.</a:t>
            </a:r>
          </a:p>
          <a:p>
            <a:r>
              <a:rPr lang="en-US" sz="2000" dirty="0">
                <a:latin typeface="Times New Roman" panose="02020603050405020304" pitchFamily="18" charset="0"/>
                <a:cs typeface="Times New Roman" panose="02020603050405020304" pitchFamily="18" charset="0"/>
              </a:rPr>
              <a:t>Panther Creek and all Clearwater basin populations classified as extirpated.</a:t>
            </a:r>
          </a:p>
          <a:p>
            <a:r>
              <a:rPr lang="en-US" sz="2000" dirty="0" smtClean="0">
                <a:latin typeface="Times New Roman" panose="02020603050405020304" pitchFamily="18" charset="0"/>
                <a:cs typeface="Times New Roman" panose="02020603050405020304" pitchFamily="18" charset="0"/>
              </a:rPr>
              <a:t>Natural </a:t>
            </a:r>
            <a:r>
              <a:rPr lang="en-US" sz="2000" dirty="0">
                <a:latin typeface="Times New Roman" panose="02020603050405020304" pitchFamily="18" charset="0"/>
                <a:cs typeface="Times New Roman" panose="02020603050405020304" pitchFamily="18" charset="0"/>
              </a:rPr>
              <a:t>origin abundance data includes jacks. </a:t>
            </a:r>
          </a:p>
          <a:p>
            <a:endParaRPr lang="en-US" sz="2000"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056EA92E-B4D0-4D1C-984C-E6977CF45AC2}" type="slidenum">
              <a:rPr lang="en-US" smtClean="0"/>
              <a:t>6</a:t>
            </a:fld>
            <a:endParaRPr lang="en-US"/>
          </a:p>
        </p:txBody>
      </p:sp>
      <p:sp>
        <p:nvSpPr>
          <p:cNvPr id="13" name="AutoShape 2" descr="usfs sh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969717" y="4791808"/>
            <a:ext cx="10743913" cy="1320242"/>
            <a:chOff x="106091" y="5200326"/>
            <a:chExt cx="11626988" cy="142875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09" y="5367522"/>
              <a:ext cx="1142911" cy="1137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938" y="5327720"/>
              <a:ext cx="1167872" cy="11389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45" y="5243529"/>
              <a:ext cx="1226966" cy="13855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445" y="5344996"/>
              <a:ext cx="1686034" cy="11216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91" y="5200326"/>
              <a:ext cx="2595464" cy="135197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447" y="5256241"/>
              <a:ext cx="1017364" cy="12818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5839" y="5337865"/>
              <a:ext cx="944592" cy="1135902"/>
            </a:xfrm>
            <a:prstGeom prst="rect">
              <a:avLst/>
            </a:prstGeom>
          </p:spPr>
        </p:pic>
        <p:pic>
          <p:nvPicPr>
            <p:cNvPr id="14" name="Picture 13"/>
            <p:cNvPicPr>
              <a:picLocks noChangeAspect="1"/>
            </p:cNvPicPr>
            <p:nvPr/>
          </p:nvPicPr>
          <p:blipFill>
            <a:blip r:embed="rId9"/>
            <a:stretch>
              <a:fillRect/>
            </a:stretch>
          </p:blipFill>
          <p:spPr>
            <a:xfrm>
              <a:off x="10738269" y="5344996"/>
              <a:ext cx="994810" cy="1082266"/>
            </a:xfrm>
            <a:prstGeom prst="rect">
              <a:avLst/>
            </a:prstGeom>
          </p:spPr>
        </p:pic>
      </p:grpSp>
      <p:sp>
        <p:nvSpPr>
          <p:cNvPr id="15" name="TextBox 1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16" name="Picture 5" descr="NPT"/>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17" name="Picture 6" descr="Fisheries Logo transparent"/>
          <p:cNvPicPr>
            <a:picLocks noChangeAspect="1" noChangeArrowheads="1"/>
          </p:cNvPicPr>
          <p:nvPr/>
        </p:nvPicPr>
        <p:blipFill>
          <a:blip r:embed="rId11" cstate="print"/>
          <a:srcRect/>
          <a:stretch>
            <a:fillRect/>
          </a:stretch>
        </p:blipFill>
        <p:spPr bwMode="auto">
          <a:xfrm>
            <a:off x="88919" y="6040852"/>
            <a:ext cx="707326" cy="767476"/>
          </a:xfrm>
          <a:prstGeom prst="rect">
            <a:avLst/>
          </a:prstGeom>
          <a:noFill/>
        </p:spPr>
      </p:pic>
    </p:spTree>
    <p:extLst>
      <p:ext uri="{BB962C8B-B14F-4D97-AF65-F5344CB8AC3E}">
        <p14:creationId xmlns:p14="http://schemas.microsoft.com/office/powerpoint/2010/main" val="172125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Abundance Fits Common Model </a:t>
            </a:r>
          </a:p>
          <a:p>
            <a:pPr algn="ctr"/>
            <a:r>
              <a:rPr lang="en-US" sz="2400" b="1" dirty="0" smtClean="0">
                <a:latin typeface="Times New Roman" panose="02020603050405020304" pitchFamily="18" charset="0"/>
                <a:cs typeface="Times New Roman" panose="02020603050405020304" pitchFamily="18" charset="0"/>
              </a:rPr>
              <a:t>Spring/summer Chinook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775" y="1207790"/>
            <a:ext cx="8778240" cy="5486400"/>
          </a:xfrm>
          <a:prstGeom prst="rect">
            <a:avLst/>
          </a:prstGeom>
        </p:spPr>
      </p:pic>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smtClean="0"/>
              <a:t>7</a:t>
            </a:r>
            <a:endParaRPr lang="en-US" dirty="0"/>
          </a:p>
        </p:txBody>
      </p:sp>
    </p:spTree>
    <p:extLst>
      <p:ext uri="{BB962C8B-B14F-4D97-AF65-F5344CB8AC3E}">
        <p14:creationId xmlns:p14="http://schemas.microsoft.com/office/powerpoint/2010/main" val="194681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6623" y="33531"/>
            <a:ext cx="119776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13 (42%) Spring/Summer Chinook Populations </a:t>
            </a:r>
          </a:p>
          <a:p>
            <a:pPr algn="ctr"/>
            <a:r>
              <a:rPr lang="en-US" sz="4000" b="1" dirty="0" smtClean="0">
                <a:latin typeface="Times New Roman" panose="02020603050405020304" pitchFamily="18" charset="0"/>
                <a:cs typeface="Times New Roman" panose="02020603050405020304" pitchFamily="18" charset="0"/>
              </a:rPr>
              <a:t>Currently At or Below QET (50)</a:t>
            </a:r>
            <a:r>
              <a:rPr lang="en-US" sz="24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898" y="1232239"/>
            <a:ext cx="8778240" cy="5486400"/>
          </a:xfrm>
          <a:prstGeom prst="rect">
            <a:avLst/>
          </a:prstGeom>
        </p:spPr>
      </p:pic>
      <p:sp>
        <p:nvSpPr>
          <p:cNvPr id="5" name="TextBox 4"/>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5"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a:t>8</a:t>
            </a:r>
          </a:p>
        </p:txBody>
      </p:sp>
    </p:spTree>
    <p:extLst>
      <p:ext uri="{BB962C8B-B14F-4D97-AF65-F5344CB8AC3E}">
        <p14:creationId xmlns:p14="http://schemas.microsoft.com/office/powerpoint/2010/main" val="2379592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16095" y="837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Synchrony Across Populations </a:t>
            </a:r>
          </a:p>
          <a:p>
            <a:pPr algn="ctr"/>
            <a:r>
              <a:rPr lang="en-US" sz="2400" b="1" dirty="0" smtClean="0">
                <a:latin typeface="Times New Roman" panose="02020603050405020304" pitchFamily="18" charset="0"/>
                <a:cs typeface="Times New Roman" panose="02020603050405020304" pitchFamily="18" charset="0"/>
              </a:rPr>
              <a:t>Spring/summer Chinook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567" y="1154002"/>
            <a:ext cx="8778240" cy="5486400"/>
          </a:xfrm>
          <a:prstGeom prst="rect">
            <a:avLst/>
          </a:prstGeom>
        </p:spPr>
      </p:pic>
      <p:sp>
        <p:nvSpPr>
          <p:cNvPr id="4" name="TextBox 3"/>
          <p:cNvSpPr txBox="1"/>
          <p:nvPr/>
        </p:nvSpPr>
        <p:spPr>
          <a:xfrm rot="16200000">
            <a:off x="-4206429" y="2980371"/>
            <a:ext cx="9143999" cy="900246"/>
          </a:xfrm>
          <a:prstGeom prst="rect">
            <a:avLst/>
          </a:prstGeom>
          <a:solidFill>
            <a:schemeClr val="accent1">
              <a:lumMod val="50000"/>
            </a:schemeClr>
          </a:solidFill>
        </p:spPr>
        <p:txBody>
          <a:bodyPr wrap="square" rtlCol="0" anchor="ctr">
            <a:spAutoFit/>
          </a:bodyPr>
          <a:lstStyle/>
          <a:p>
            <a:pPr algn="ctr"/>
            <a:endParaRPr lang="en-US" sz="1050" b="1" dirty="0" smtClean="0">
              <a:solidFill>
                <a:schemeClr val="bg1"/>
              </a:solidFill>
              <a:latin typeface="Times New Roman" panose="02020603050405020304" pitchFamily="18" charset="0"/>
              <a:cs typeface="Times New Roman" panose="02020603050405020304" pitchFamily="18" charset="0"/>
            </a:endParaRPr>
          </a:p>
          <a:p>
            <a:pPr algn="ctr"/>
            <a:r>
              <a:rPr lang="en-US" sz="1050" b="1" dirty="0" smtClean="0">
                <a:solidFill>
                  <a:schemeClr val="bg1"/>
                </a:solidFill>
                <a:latin typeface="Times New Roman" panose="02020603050405020304" pitchFamily="18" charset="0"/>
                <a:cs typeface="Times New Roman" panose="02020603050405020304" pitchFamily="18" charset="0"/>
              </a:rPr>
              <a:t>Snake </a:t>
            </a:r>
            <a:r>
              <a:rPr lang="en-US" sz="1050" b="1" dirty="0">
                <a:solidFill>
                  <a:schemeClr val="bg1"/>
                </a:solidFill>
                <a:latin typeface="Times New Roman" panose="02020603050405020304" pitchFamily="18" charset="0"/>
                <a:cs typeface="Times New Roman" panose="02020603050405020304" pitchFamily="18" charset="0"/>
              </a:rPr>
              <a:t>Basin Chinook and Steelhead </a:t>
            </a:r>
            <a:r>
              <a:rPr lang="en-US" sz="1050" b="1" dirty="0" smtClean="0">
                <a:solidFill>
                  <a:schemeClr val="bg1"/>
                </a:solidFill>
                <a:latin typeface="Times New Roman" panose="02020603050405020304" pitchFamily="18" charset="0"/>
                <a:cs typeface="Times New Roman" panose="02020603050405020304" pitchFamily="18" charset="0"/>
              </a:rPr>
              <a:t>Quasi-Extinction </a:t>
            </a:r>
            <a:r>
              <a:rPr lang="en-US" sz="1050" b="1" dirty="0">
                <a:solidFill>
                  <a:schemeClr val="bg1"/>
                </a:solidFill>
                <a:latin typeface="Times New Roman" panose="02020603050405020304" pitchFamily="18" charset="0"/>
                <a:cs typeface="Times New Roman" panose="02020603050405020304" pitchFamily="18" charset="0"/>
              </a:rPr>
              <a:t>Threshold Alarm and Call to </a:t>
            </a:r>
            <a:r>
              <a:rPr lang="en-US" sz="1050" b="1" dirty="0" smtClean="0">
                <a:solidFill>
                  <a:schemeClr val="bg1"/>
                </a:solidFill>
                <a:latin typeface="Times New Roman" panose="02020603050405020304" pitchFamily="18" charset="0"/>
                <a:cs typeface="Times New Roman" panose="02020603050405020304" pitchFamily="18" charset="0"/>
              </a:rPr>
              <a:t>Action</a:t>
            </a:r>
          </a:p>
          <a:p>
            <a:pPr algn="ctr"/>
            <a:r>
              <a:rPr lang="en-US" sz="1050" dirty="0" smtClean="0">
                <a:solidFill>
                  <a:schemeClr val="bg1"/>
                </a:solidFill>
                <a:latin typeface="Times New Roman" panose="02020603050405020304" pitchFamily="18" charset="0"/>
                <a:cs typeface="Times New Roman" panose="02020603050405020304" pitchFamily="18" charset="0"/>
              </a:rPr>
              <a:t>Presented to Northwest Power and Conservation Council May 5, 2021 </a:t>
            </a:r>
          </a:p>
          <a:p>
            <a:pPr algn="ctr"/>
            <a:r>
              <a:rPr lang="en-US" sz="1050" dirty="0" smtClean="0">
                <a:solidFill>
                  <a:schemeClr val="bg1"/>
                </a:solidFill>
                <a:latin typeface="Times New Roman" panose="02020603050405020304" pitchFamily="18" charset="0"/>
                <a:cs typeface="Times New Roman" panose="02020603050405020304" pitchFamily="18" charset="0"/>
              </a:rPr>
              <a:t>Nez Perce Tribe Department of Fisheries Resources Management </a:t>
            </a:r>
          </a:p>
          <a:p>
            <a:pPr algn="ctr"/>
            <a:endParaRPr lang="en-US" sz="1050" dirty="0" smtClean="0">
              <a:solidFill>
                <a:schemeClr val="bg1"/>
              </a:solidFill>
            </a:endParaRPr>
          </a:p>
        </p:txBody>
      </p:sp>
      <p:pic>
        <p:nvPicPr>
          <p:cNvPr id="6" name="Picture 5" descr="NP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1" y="57804"/>
            <a:ext cx="790903" cy="802299"/>
          </a:xfrm>
          <a:prstGeom prst="rect">
            <a:avLst/>
          </a:prstGeom>
          <a:noFill/>
        </p:spPr>
      </p:pic>
      <p:pic>
        <p:nvPicPr>
          <p:cNvPr id="7" name="Picture 6" descr="Fisheries Logo transparent"/>
          <p:cNvPicPr>
            <a:picLocks noChangeAspect="1" noChangeArrowheads="1"/>
          </p:cNvPicPr>
          <p:nvPr/>
        </p:nvPicPr>
        <p:blipFill>
          <a:blip r:embed="rId4" cstate="print"/>
          <a:srcRect/>
          <a:stretch>
            <a:fillRect/>
          </a:stretch>
        </p:blipFill>
        <p:spPr bwMode="auto">
          <a:xfrm>
            <a:off x="88919" y="6040852"/>
            <a:ext cx="707326" cy="767476"/>
          </a:xfrm>
          <a:prstGeom prst="rect">
            <a:avLst/>
          </a:prstGeom>
          <a:noFill/>
        </p:spPr>
      </p:pic>
      <p:sp>
        <p:nvSpPr>
          <p:cNvPr id="8" name="Slide Number Placeholder 10"/>
          <p:cNvSpPr>
            <a:spLocks noGrp="1"/>
          </p:cNvSpPr>
          <p:nvPr>
            <p:ph type="sldNum" sz="quarter" idx="12"/>
          </p:nvPr>
        </p:nvSpPr>
        <p:spPr>
          <a:xfrm>
            <a:off x="8610600" y="6356350"/>
            <a:ext cx="2743200" cy="365125"/>
          </a:xfrm>
        </p:spPr>
        <p:txBody>
          <a:bodyPr/>
          <a:lstStyle/>
          <a:p>
            <a:r>
              <a:rPr lang="en-US" dirty="0" smtClean="0"/>
              <a:t>9</a:t>
            </a:r>
            <a:endParaRPr lang="en-US" dirty="0"/>
          </a:p>
        </p:txBody>
      </p:sp>
    </p:spTree>
    <p:extLst>
      <p:ext uri="{BB962C8B-B14F-4D97-AF65-F5344CB8AC3E}">
        <p14:creationId xmlns:p14="http://schemas.microsoft.com/office/powerpoint/2010/main" val="192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4959</TotalTime>
  <Words>2025</Words>
  <Application>Microsoft Office PowerPoint</Application>
  <PresentationFormat>Widescreen</PresentationFormat>
  <Paragraphs>295</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Snake Basin Chinook and Steelhead  Quasi-Extinction Threshold Alarm and Call to Action</vt:lpstr>
      <vt:lpstr>PowerPoint Presentation</vt:lpstr>
      <vt:lpstr>PowerPoint Presentation</vt:lpstr>
      <vt:lpstr>Management Goals and Thresholds Snake Basin Spring/summer Chinook Salmon 38 Extant (32 listed and 6 non-listed) Populations</vt:lpstr>
      <vt:lpstr>PowerPoint Presentation</vt:lpstr>
      <vt:lpstr>Population Specific Abundance  Data Sources and Attribution </vt:lpstr>
      <vt:lpstr>PowerPoint Presentation</vt:lpstr>
      <vt:lpstr>PowerPoint Presentation</vt:lpstr>
      <vt:lpstr>PowerPoint Presentation</vt:lpstr>
      <vt:lpstr>PowerPoint Presentation</vt:lpstr>
      <vt:lpstr>PowerPoint Presentation</vt:lpstr>
      <vt:lpstr>Management Goals and Thresholds Snake Basin Steelhead 25 Extant (all ESA listed) Populations </vt:lpstr>
      <vt:lpstr>PowerPoint Presentation</vt:lpstr>
      <vt:lpstr>Population Specific Abundance  Data Sources and Attribution </vt:lpstr>
      <vt:lpstr>PowerPoint Presentation</vt:lpstr>
      <vt:lpstr>PowerPoint Presentation</vt:lpstr>
      <vt:lpstr>PowerPoint Presentation</vt:lpstr>
      <vt:lpstr>PowerPoint Presentation</vt:lpstr>
      <vt:lpstr>PowerPoint Presentation</vt:lpstr>
      <vt:lpstr>At-Risk Populations  Spring/summer Chinook</vt:lpstr>
      <vt:lpstr>Call to Action </vt:lpstr>
      <vt:lpstr>Bonus Slides </vt:lpstr>
      <vt:lpstr>PowerPoint Presentation</vt:lpstr>
      <vt:lpstr>PowerPoint Presentation</vt:lpstr>
      <vt:lpstr>PowerPoint Presentation</vt:lpstr>
      <vt:lpstr>PowerPoint Presentation</vt:lpstr>
      <vt:lpstr>PowerPoint Presentation</vt:lpstr>
      <vt:lpstr>PowerPoint Presentation</vt:lpstr>
    </vt:vector>
  </TitlesOfParts>
  <Company>Nez Perce Tribe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Kinzer</dc:creator>
  <cp:lastModifiedBy>Kris Fischer</cp:lastModifiedBy>
  <cp:revision>250</cp:revision>
  <cp:lastPrinted>2021-04-09T15:21:04Z</cp:lastPrinted>
  <dcterms:created xsi:type="dcterms:W3CDTF">2021-03-10T20:58:04Z</dcterms:created>
  <dcterms:modified xsi:type="dcterms:W3CDTF">2022-04-13T18:22:17Z</dcterms:modified>
</cp:coreProperties>
</file>